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8" r:id="rId1"/>
    <p:sldMasterId id="2147483696" r:id="rId2"/>
  </p:sldMasterIdLst>
  <p:notesMasterIdLst>
    <p:notesMasterId r:id="rId21"/>
  </p:notesMasterIdLst>
  <p:sldIdLst>
    <p:sldId id="256" r:id="rId3"/>
    <p:sldId id="271" r:id="rId4"/>
    <p:sldId id="268" r:id="rId5"/>
    <p:sldId id="267" r:id="rId6"/>
    <p:sldId id="258" r:id="rId7"/>
    <p:sldId id="270" r:id="rId8"/>
    <p:sldId id="272" r:id="rId9"/>
    <p:sldId id="278" r:id="rId10"/>
    <p:sldId id="276" r:id="rId11"/>
    <p:sldId id="280" r:id="rId12"/>
    <p:sldId id="277" r:id="rId13"/>
    <p:sldId id="279" r:id="rId14"/>
    <p:sldId id="266" r:id="rId15"/>
    <p:sldId id="273" r:id="rId16"/>
    <p:sldId id="274" r:id="rId17"/>
    <p:sldId id="264" r:id="rId18"/>
    <p:sldId id="269" r:id="rId19"/>
    <p:sldId id="275" r:id="rId20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tion par défaut" id="{9242080C-A173-4148-87F2-D2970CBDDFA7}">
          <p14:sldIdLst>
            <p14:sldId id="256"/>
            <p14:sldId id="271"/>
            <p14:sldId id="268"/>
            <p14:sldId id="267"/>
            <p14:sldId id="258"/>
            <p14:sldId id="270"/>
            <p14:sldId id="272"/>
            <p14:sldId id="278"/>
            <p14:sldId id="276"/>
            <p14:sldId id="280"/>
            <p14:sldId id="277"/>
            <p14:sldId id="279"/>
            <p14:sldId id="266"/>
            <p14:sldId id="273"/>
            <p14:sldId id="274"/>
          </p14:sldIdLst>
        </p14:section>
        <p14:section name="agribalyse" id="{FA3CB748-E7AB-CA45-9BDE-D5ACE2E33C1C}">
          <p14:sldIdLst>
            <p14:sldId id="264"/>
            <p14:sldId id="269"/>
            <p14:sldId id="27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9171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Style à thème 1 - Accentuation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Aucun style, aucune grill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913"/>
    <p:restoredTop sz="86739"/>
  </p:normalViewPr>
  <p:slideViewPr>
    <p:cSldViewPr snapToGrid="0" snapToObjects="1">
      <p:cViewPr>
        <p:scale>
          <a:sx n="63" d="100"/>
          <a:sy n="63" d="100"/>
        </p:scale>
        <p:origin x="728" y="7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20" Type="http://schemas.openxmlformats.org/officeDocument/2006/relationships/slide" Target="slides/slide18.xml"/><Relationship Id="rId21" Type="http://schemas.openxmlformats.org/officeDocument/2006/relationships/notesMaster" Target="notesMasters/notesMaster1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FDAD4F-D532-D14F-B28F-0AC90F6B790E}" type="datetimeFigureOut">
              <a:rPr lang="fr-FR" smtClean="0"/>
              <a:t>16/02/2024</a:t>
            </a:fld>
            <a:endParaRPr lang="fr-FR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D85916-B6F8-814F-B675-616382328AA0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616716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.agribalyse.fr/documentation/le-programme-agribalyse/introduction" TargetMode="External"/><Relationship Id="rId4" Type="http://schemas.openxmlformats.org/officeDocument/2006/relationships/hyperlink" Target="https://ciqual.anses.fr/#/cms/download/node/20" TargetMode="External"/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agribalyse</a:t>
            </a:r>
            <a:r>
              <a:rPr lang="fr-FR" dirty="0" smtClean="0"/>
              <a:t> </a:t>
            </a:r>
            <a:r>
              <a:rPr lang="fr-FR" dirty="0" smtClean="0">
                <a:hlinkClick r:id="rId3"/>
              </a:rPr>
              <a:t>https://doc.agribalyse.fr/documentation/le-programme-agribalyse/introduction</a:t>
            </a:r>
            <a:r>
              <a:rPr lang="fr-FR" dirty="0" smtClean="0"/>
              <a:t> </a:t>
            </a:r>
          </a:p>
          <a:p>
            <a:r>
              <a:rPr lang="fr-FR" dirty="0" smtClean="0"/>
              <a:t>CIQUAL </a:t>
            </a:r>
            <a:r>
              <a:rPr lang="fr-FR" dirty="0" smtClean="0">
                <a:hlinkClick r:id="rId4"/>
              </a:rPr>
              <a:t>https://ciqual.anses.fr/#/cms/download/node/20</a:t>
            </a:r>
            <a:r>
              <a:rPr lang="fr-FR" dirty="0" smtClean="0"/>
              <a:t> 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D85916-B6F8-814F-B675-616382328AA0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367553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Cliquez pour modifier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203B39A4-D38D-DA45-81CE-7C9C0F6DF47D}" type="datetimeFigureOut">
              <a:rPr lang="fr-FR" smtClean="0"/>
              <a:t>16/02/2024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8C219F3-E324-3C48-AD9C-8155A1C9A82E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Faire glisser l'image vers l'espace réservé ou cliquer sur l'icône pour l'ajouter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B39A4-D38D-DA45-81CE-7C9C0F6DF47D}" type="datetimeFigureOut">
              <a:rPr lang="fr-FR" smtClean="0"/>
              <a:t>16/02/2024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219F3-E324-3C48-AD9C-8155A1C9A82E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203B39A4-D38D-DA45-81CE-7C9C0F6DF47D}" type="datetimeFigureOut">
              <a:rPr lang="fr-FR" smtClean="0"/>
              <a:t>16/02/2024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8C219F3-E324-3C48-AD9C-8155A1C9A82E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203B39A4-D38D-DA45-81CE-7C9C0F6DF47D}" type="datetimeFigureOut">
              <a:rPr lang="fr-FR" smtClean="0"/>
              <a:t>16/02/2024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8C219F3-E324-3C48-AD9C-8155A1C9A82E}" type="slidenum">
              <a:rPr lang="fr-FR" smtClean="0"/>
              <a:t>‹#›</a:t>
            </a:fld>
            <a:endParaRPr lang="fr-FR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203B39A4-D38D-DA45-81CE-7C9C0F6DF47D}" type="datetimeFigureOut">
              <a:rPr lang="fr-FR" smtClean="0"/>
              <a:t>16/02/2024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8C219F3-E324-3C48-AD9C-8155A1C9A82E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B39A4-D38D-DA45-81CE-7C9C0F6DF47D}" type="datetimeFigureOut">
              <a:rPr lang="fr-FR" smtClean="0"/>
              <a:t>16/02/2024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219F3-E324-3C48-AD9C-8155A1C9A82E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Faire glisser l'image vers l'espace réservé ou cliquer sur l'icône pour l'ajouter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Faire glisser l'image vers l'espace réservé ou cliquer sur l'icône pour l'ajouter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Faire glisser l'image vers l'espace réservé ou cliquer sur l'icône pour l'ajouter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B39A4-D38D-DA45-81CE-7C9C0F6DF47D}" type="datetimeFigureOut">
              <a:rPr lang="fr-FR" smtClean="0"/>
              <a:t>16/02/2024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219F3-E324-3C48-AD9C-8155A1C9A82E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B39A4-D38D-DA45-81CE-7C9C0F6DF47D}" type="datetimeFigureOut">
              <a:rPr lang="fr-FR" smtClean="0"/>
              <a:t>16/02/2024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219F3-E324-3C48-AD9C-8155A1C9A82E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203B39A4-D38D-DA45-81CE-7C9C0F6DF47D}" type="datetimeFigureOut">
              <a:rPr lang="fr-FR" smtClean="0"/>
              <a:t>16/02/2024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8C219F3-E324-3C48-AD9C-8155A1C9A82E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11808" y="3428998"/>
            <a:ext cx="5518066" cy="2268559"/>
          </a:xfrm>
        </p:spPr>
        <p:txBody>
          <a:bodyPr anchor="t">
            <a:normAutofit/>
          </a:bodyPr>
          <a:lstStyle>
            <a:lvl1pPr algn="r">
              <a:defRPr sz="6000"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72274" y="2268786"/>
            <a:ext cx="5357600" cy="1160213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Cliquez pour modifier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B39A4-D38D-DA45-81CE-7C9C0F6DF47D}" type="datetimeFigureOut">
              <a:rPr lang="fr-FR" smtClean="0"/>
              <a:t>16/02/2024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Ins="45720"/>
          <a:lstStyle/>
          <a:p>
            <a:fld id="{68C219F3-E324-3C48-AD9C-8155A1C9A82E}" type="slidenum">
              <a:rPr lang="fr-FR" smtClean="0"/>
              <a:t>‹#›</a:t>
            </a:fld>
            <a:endParaRPr lang="fr-FR"/>
          </a:p>
        </p:txBody>
      </p:sp>
      <p:sp>
        <p:nvSpPr>
          <p:cNvPr id="13" name="TextBox 12"/>
          <p:cNvSpPr txBox="1"/>
          <p:nvPr/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B39A4-D38D-DA45-81CE-7C9C0F6DF47D}" type="datetimeFigureOut">
              <a:rPr lang="fr-FR" smtClean="0"/>
              <a:t>16/02/2024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219F3-E324-3C48-AD9C-8155A1C9A82E}" type="slidenum">
              <a:rPr lang="fr-FR" smtClean="0"/>
              <a:t>‹#›</a:t>
            </a:fld>
            <a:endParaRPr lang="fr-FR"/>
          </a:p>
        </p:txBody>
      </p:sp>
      <p:sp>
        <p:nvSpPr>
          <p:cNvPr id="7" name="TextBox 6"/>
          <p:cNvSpPr txBox="1"/>
          <p:nvPr/>
        </p:nvSpPr>
        <p:spPr>
          <a:xfrm>
            <a:off x="2194943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B39A4-D38D-DA45-81CE-7C9C0F6DF47D}" type="datetimeFigureOut">
              <a:rPr lang="fr-FR" smtClean="0"/>
              <a:t>16/02/2024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219F3-E324-3C48-AD9C-8155A1C9A82E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TextBox 10"/>
          <p:cNvSpPr txBox="1"/>
          <p:nvPr/>
        </p:nvSpPr>
        <p:spPr>
          <a:xfrm>
            <a:off x="2191843" y="296258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3147254"/>
            <a:ext cx="7956560" cy="1424746"/>
          </a:xfrm>
        </p:spPr>
        <p:txBody>
          <a:bodyPr anchor="t">
            <a:normAutofit/>
          </a:bodyPr>
          <a:lstStyle>
            <a:lvl1pPr algn="r">
              <a:defRPr sz="3200"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968" y="2268786"/>
            <a:ext cx="7791931" cy="878468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B39A4-D38D-DA45-81CE-7C9C0F6DF47D}" type="datetimeFigureOut">
              <a:rPr lang="fr-FR" smtClean="0"/>
              <a:t>16/02/2024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219F3-E324-3C48-AD9C-8155A1C9A82E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7"/>
            <a:ext cx="7950984" cy="1081705"/>
          </a:xfrm>
        </p:spPr>
        <p:txBody>
          <a:bodyPr/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05374" y="2052116"/>
            <a:ext cx="3891960" cy="3997828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66636" y="2052114"/>
            <a:ext cx="3894222" cy="3997829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B39A4-D38D-DA45-81CE-7C9C0F6DF47D}" type="datetimeFigureOut">
              <a:rPr lang="fr-FR" smtClean="0"/>
              <a:t>16/02/2024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219F3-E324-3C48-AD9C-8155A1C9A82E}" type="slidenum">
              <a:rPr lang="fr-FR" smtClean="0"/>
              <a:t>‹#›</a:t>
            </a:fld>
            <a:endParaRPr lang="fr-FR"/>
          </a:p>
        </p:txBody>
      </p:sp>
      <p:sp>
        <p:nvSpPr>
          <p:cNvPr id="10" name="TextBox 9"/>
          <p:cNvSpPr txBox="1"/>
          <p:nvPr/>
        </p:nvSpPr>
        <p:spPr>
          <a:xfrm>
            <a:off x="2196172" y="641223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TextBox 11"/>
          <p:cNvSpPr txBox="1"/>
          <p:nvPr/>
        </p:nvSpPr>
        <p:spPr>
          <a:xfrm>
            <a:off x="2193650" y="636424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8"/>
            <a:ext cx="7956560" cy="1078348"/>
          </a:xfrm>
        </p:spPr>
        <p:txBody>
          <a:bodyPr/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9285" y="2052115"/>
            <a:ext cx="3896467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09285" y="2851331"/>
            <a:ext cx="3893623" cy="3071434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66634" y="2052115"/>
            <a:ext cx="3899798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66635" y="2851331"/>
            <a:ext cx="3899798" cy="3071434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B39A4-D38D-DA45-81CE-7C9C0F6DF47D}" type="datetimeFigureOut">
              <a:rPr lang="fr-FR" smtClean="0"/>
              <a:t>16/02/2024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219F3-E324-3C48-AD9C-8155A1C9A82E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B39A4-D38D-DA45-81CE-7C9C0F6DF47D}" type="datetimeFigureOut">
              <a:rPr lang="fr-FR" smtClean="0"/>
              <a:t>16/02/2024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219F3-E324-3C48-AD9C-8155A1C9A82E}" type="slidenum">
              <a:rPr lang="fr-FR" smtClean="0"/>
              <a:t>‹#›</a:t>
            </a:fld>
            <a:endParaRPr lang="fr-FR"/>
          </a:p>
        </p:txBody>
      </p:sp>
      <p:sp>
        <p:nvSpPr>
          <p:cNvPr id="8" name="TextBox 7"/>
          <p:cNvSpPr txBox="1"/>
          <p:nvPr/>
        </p:nvSpPr>
        <p:spPr>
          <a:xfrm>
            <a:off x="2196172" y="64122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B39A4-D38D-DA45-81CE-7C9C0F6DF47D}" type="datetimeFigureOut">
              <a:rPr lang="fr-FR" smtClean="0"/>
              <a:t>16/02/2024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219F3-E324-3C48-AD9C-8155A1C9A82E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TextBox 9"/>
          <p:cNvSpPr txBox="1"/>
          <p:nvPr/>
        </p:nvSpPr>
        <p:spPr>
          <a:xfrm>
            <a:off x="1554154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0323" y="1282451"/>
            <a:ext cx="2664361" cy="1903241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154" y="805818"/>
            <a:ext cx="5446278" cy="5244126"/>
          </a:xfrm>
        </p:spPr>
        <p:txBody>
          <a:bodyPr anchor="ctr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6154"/>
            <a:ext cx="2664361" cy="2386397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B39A4-D38D-DA45-81CE-7C9C0F6DF47D}" type="datetimeFigureOut">
              <a:rPr lang="fr-FR" smtClean="0"/>
              <a:t>16/02/2024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219F3-E324-3C48-AD9C-8155A1C9A82E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47062" y="3229"/>
            <a:ext cx="4629734" cy="6858000"/>
          </a:xfrm>
          <a:solidFill>
            <a:schemeClr val="tx1">
              <a:alpha val="10000"/>
            </a:schemeClr>
          </a:solidFill>
          <a:ln w="9525" cap="sq">
            <a:noFill/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Faire glisser l'image vers l'espace réservé ou cliquer sur l'icône pour l'ajouter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54686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241" y="1282452"/>
            <a:ext cx="3970986" cy="1900473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2928"/>
            <a:ext cx="3971874" cy="2386394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B39A4-D38D-DA45-81CE-7C9C0F6DF47D}" type="datetimeFigureOut">
              <a:rPr lang="fr-FR" smtClean="0"/>
              <a:t>16/02/2024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219F3-E324-3C48-AD9C-8155A1C9A82E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>
            <a:off x="2194236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4091" cy="1077229"/>
          </a:xfrm>
        </p:spPr>
        <p:txBody>
          <a:bodyPr/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B39A4-D38D-DA45-81CE-7C9C0F6DF47D}" type="datetimeFigureOut">
              <a:rPr lang="fr-FR" smtClean="0"/>
              <a:t>16/02/2024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219F3-E324-3C48-AD9C-8155A1C9A82E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 rot="5400000">
            <a:off x="10337141" y="416061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39380" y="805818"/>
            <a:ext cx="1326519" cy="524412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608751" y="970410"/>
            <a:ext cx="6466903" cy="5079534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B39A4-D38D-DA45-81CE-7C9C0F6DF47D}" type="datetimeFigureOut">
              <a:rPr lang="fr-FR" smtClean="0"/>
              <a:t>16/02/2024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219F3-E324-3C48-AD9C-8155A1C9A82E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203B39A4-D38D-DA45-81CE-7C9C0F6DF47D}" type="datetimeFigureOut">
              <a:rPr lang="fr-FR" smtClean="0"/>
              <a:t>16/02/2024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8C219F3-E324-3C48-AD9C-8155A1C9A82E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B39A4-D38D-DA45-81CE-7C9C0F6DF47D}" type="datetimeFigureOut">
              <a:rPr lang="fr-FR" smtClean="0"/>
              <a:t>16/02/2024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219F3-E324-3C48-AD9C-8155A1C9A82E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B39A4-D38D-DA45-81CE-7C9C0F6DF47D}" type="datetimeFigureOut">
              <a:rPr lang="fr-FR" smtClean="0"/>
              <a:t>16/02/2024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219F3-E324-3C48-AD9C-8155A1C9A82E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B39A4-D38D-DA45-81CE-7C9C0F6DF47D}" type="datetimeFigureOut">
              <a:rPr lang="fr-FR" smtClean="0"/>
              <a:t>16/02/2024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219F3-E324-3C48-AD9C-8155A1C9A82E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B39A4-D38D-DA45-81CE-7C9C0F6DF47D}" type="datetimeFigureOut">
              <a:rPr lang="fr-FR" smtClean="0"/>
              <a:t>16/02/2024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219F3-E324-3C48-AD9C-8155A1C9A82E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B39A4-D38D-DA45-81CE-7C9C0F6DF47D}" type="datetimeFigureOut">
              <a:rPr lang="fr-FR" smtClean="0"/>
              <a:t>16/02/2024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219F3-E324-3C48-AD9C-8155A1C9A82E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Faire glisser l'image vers l'espace réservé ou cliquer sur l'icône pour l'ajouter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B39A4-D38D-DA45-81CE-7C9C0F6DF47D}" type="datetimeFigureOut">
              <a:rPr lang="fr-FR" smtClean="0"/>
              <a:t>16/02/2024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219F3-E324-3C48-AD9C-8155A1C9A82E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8.xml"/><Relationship Id="rId12" Type="http://schemas.openxmlformats.org/officeDocument/2006/relationships/theme" Target="../theme/theme2.xml"/><Relationship Id="rId13" Type="http://schemas.openxmlformats.org/officeDocument/2006/relationships/image" Target="../media/image4.png"/><Relationship Id="rId14" Type="http://schemas.openxmlformats.org/officeDocument/2006/relationships/image" Target="../media/image5.png"/><Relationship Id="rId1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9.xml"/><Relationship Id="rId3" Type="http://schemas.openxmlformats.org/officeDocument/2006/relationships/slideLayout" Target="../slideLayouts/slideLayout20.xml"/><Relationship Id="rId4" Type="http://schemas.openxmlformats.org/officeDocument/2006/relationships/slideLayout" Target="../slideLayouts/slideLayout21.xml"/><Relationship Id="rId5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4.xml"/><Relationship Id="rId8" Type="http://schemas.openxmlformats.org/officeDocument/2006/relationships/slideLayout" Target="../slideLayouts/slideLayout25.xml"/><Relationship Id="rId9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1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3B39A4-D38D-DA45-81CE-7C9C0F6DF47D}" type="datetimeFigureOut">
              <a:rPr lang="fr-FR" smtClean="0"/>
              <a:t>16/02/2024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C219F3-E324-3C48-AD9C-8155A1C9A82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351908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599" y="2052116"/>
            <a:ext cx="7796540" cy="3997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</p:spPr>
        <p:txBody>
          <a:bodyPr vert="horz" lIns="91440" tIns="18288" rIns="91440" bIns="45720" rtlCol="0" anchor="t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203B39A4-D38D-DA45-81CE-7C9C0F6DF47D}" type="datetimeFigureOut">
              <a:rPr lang="fr-FR" smtClean="0"/>
              <a:t>16/02/2024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</p:spPr>
        <p:txBody>
          <a:bodyPr vert="horz" lIns="91440" tIns="45720" rIns="91440" bIns="18288" rtlCol="0" anchor="b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8407" y="164592"/>
            <a:ext cx="636727" cy="322851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C219F3-E324-3C48-AD9C-8155A1C9A82E}" type="slidenum">
              <a:rPr lang="fr-FR" smtClean="0"/>
              <a:t>‹#›</a:t>
            </a:fld>
            <a:endParaRPr lang="fr-FR"/>
          </a:p>
        </p:txBody>
      </p:sp>
      <p:sp>
        <p:nvSpPr>
          <p:cNvPr id="57" name="Rectangle 56"/>
          <p:cNvSpPr/>
          <p:nvPr/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6757015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34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344488" indent="-344488" algn="l" defTabSz="914400" rtl="0" eaLnBrk="1" latinLnBrk="0" hangingPunct="1">
        <a:lnSpc>
          <a:spcPct val="120000"/>
        </a:lnSpc>
        <a:spcBef>
          <a:spcPts val="10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953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588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7097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1732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642616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108960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575304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04164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6.png"/><Relationship Id="rId3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30.jpg"/><Relationship Id="rId3" Type="http://schemas.openxmlformats.org/officeDocument/2006/relationships/image" Target="../media/image31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32.png"/><Relationship Id="rId3" Type="http://schemas.microsoft.com/office/2007/relationships/hdphoto" Target="../media/hdphoto4.wdp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33.png"/><Relationship Id="rId3" Type="http://schemas.microsoft.com/office/2007/relationships/hdphoto" Target="../media/hdphoto5.wdp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inrae.fr/means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microsoft.com/office/2007/relationships/hdphoto" Target="../media/hdphoto2.wdp"/><Relationship Id="rId7" Type="http://schemas.openxmlformats.org/officeDocument/2006/relationships/image" Target="../media/image11.png"/><Relationship Id="rId8" Type="http://schemas.openxmlformats.org/officeDocument/2006/relationships/image" Target="../media/image12.png"/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0.png"/><Relationship Id="rId6" Type="http://schemas.microsoft.com/office/2007/relationships/hdphoto" Target="../media/hdphoto2.wdp"/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.xml"/></Relationships>
</file>

<file path=ppt/slides/_rels/slide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5.png"/><Relationship Id="rId12" Type="http://schemas.openxmlformats.org/officeDocument/2006/relationships/image" Target="../media/image26.png"/><Relationship Id="rId13" Type="http://schemas.openxmlformats.org/officeDocument/2006/relationships/image" Target="../media/image27.png"/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17.png"/><Relationship Id="rId3" Type="http://schemas.microsoft.com/office/2007/relationships/hdphoto" Target="../media/hdphoto3.wdp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7" Type="http://schemas.openxmlformats.org/officeDocument/2006/relationships/image" Target="../media/image21.png"/><Relationship Id="rId8" Type="http://schemas.openxmlformats.org/officeDocument/2006/relationships/image" Target="../media/image22.png"/><Relationship Id="rId9" Type="http://schemas.openxmlformats.org/officeDocument/2006/relationships/image" Target="../media/image23.png"/><Relationship Id="rId10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28.jpg"/><Relationship Id="rId3" Type="http://schemas.openxmlformats.org/officeDocument/2006/relationships/image" Target="../media/image2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252025" y="3429000"/>
            <a:ext cx="6877849" cy="2268558"/>
          </a:xfrm>
        </p:spPr>
        <p:txBody>
          <a:bodyPr>
            <a:normAutofit fontScale="90000"/>
          </a:bodyPr>
          <a:lstStyle/>
          <a:p>
            <a:r>
              <a:rPr lang="fr-FR" dirty="0" err="1" smtClean="0"/>
              <a:t>Dietary</a:t>
            </a:r>
            <a:r>
              <a:rPr lang="fr-FR" dirty="0" smtClean="0"/>
              <a:t> </a:t>
            </a:r>
            <a:r>
              <a:rPr lang="fr-FR" dirty="0" err="1" smtClean="0"/>
              <a:t>quality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err="1" smtClean="0"/>
              <a:t>Environmental</a:t>
            </a:r>
            <a:r>
              <a:rPr lang="fr-FR" dirty="0" smtClean="0"/>
              <a:t> Impact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6528348" y="6246055"/>
            <a:ext cx="5357600" cy="474784"/>
          </a:xfrm>
        </p:spPr>
        <p:txBody>
          <a:bodyPr/>
          <a:lstStyle/>
          <a:p>
            <a:r>
              <a:rPr lang="fr-FR" dirty="0" smtClean="0">
                <a:solidFill>
                  <a:schemeClr val="bg1"/>
                </a:solidFill>
              </a:rPr>
              <a:t>NYOB – </a:t>
            </a:r>
            <a:r>
              <a:rPr lang="fr-FR" dirty="0" smtClean="0">
                <a:solidFill>
                  <a:schemeClr val="bg1"/>
                </a:solidFill>
              </a:rPr>
              <a:t>DA </a:t>
            </a:r>
            <a:r>
              <a:rPr lang="fr-FR" dirty="0" smtClean="0">
                <a:solidFill>
                  <a:schemeClr val="bg1"/>
                </a:solidFill>
              </a:rPr>
              <a:t>– 16.02.2024</a:t>
            </a:r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10753" t="30102" r="9249" b="26821"/>
          <a:stretch/>
        </p:blipFill>
        <p:spPr>
          <a:xfrm>
            <a:off x="6528348" y="0"/>
            <a:ext cx="5486400" cy="2954216"/>
          </a:xfrm>
          <a:prstGeom prst="rect">
            <a:avLst/>
          </a:prstGeom>
        </p:spPr>
      </p:pic>
      <p:sp>
        <p:nvSpPr>
          <p:cNvPr id="5" name="Sous-titre 2"/>
          <p:cNvSpPr txBox="1">
            <a:spLocks/>
          </p:cNvSpPr>
          <p:nvPr/>
        </p:nvSpPr>
        <p:spPr>
          <a:xfrm>
            <a:off x="2136884" y="5062025"/>
            <a:ext cx="5357600" cy="474784"/>
          </a:xfrm>
          <a:prstGeom prst="rect">
            <a:avLst/>
          </a:prstGeom>
        </p:spPr>
        <p:txBody>
          <a:bodyPr vert="horz" lIns="91440" tIns="0" rIns="91440" bIns="45720" rtlCol="0" anchor="b">
            <a:noAutofit/>
          </a:bodyPr>
          <a:lstStyle>
            <a:lvl1pPr marL="0" indent="0" algn="r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fr-FR" sz="2800" dirty="0" smtClean="0"/>
              <a:t>Are </a:t>
            </a:r>
            <a:r>
              <a:rPr lang="fr-FR" sz="2800" dirty="0" err="1" smtClean="0"/>
              <a:t>they</a:t>
            </a:r>
            <a:r>
              <a:rPr lang="fr-FR" sz="2800" dirty="0" smtClean="0"/>
              <a:t> </a:t>
            </a:r>
            <a:r>
              <a:rPr lang="fr-FR" sz="2800" dirty="0" err="1" smtClean="0"/>
              <a:t>related</a:t>
            </a:r>
            <a:r>
              <a:rPr lang="fr-FR" sz="2800" dirty="0" smtClean="0"/>
              <a:t>?</a:t>
            </a:r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155717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Was</a:t>
            </a:r>
            <a:r>
              <a:rPr lang="fr-FR" dirty="0" smtClean="0"/>
              <a:t> </a:t>
            </a:r>
            <a:r>
              <a:rPr lang="fr-FR" dirty="0" err="1" smtClean="0"/>
              <a:t>this</a:t>
            </a:r>
            <a:r>
              <a:rPr lang="fr-FR" dirty="0" smtClean="0"/>
              <a:t> </a:t>
            </a:r>
            <a:r>
              <a:rPr lang="fr-FR" dirty="0" err="1" smtClean="0"/>
              <a:t>predictible</a:t>
            </a:r>
            <a:r>
              <a:rPr lang="fr-FR" dirty="0" smtClean="0"/>
              <a:t>?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sz="2800" dirty="0" err="1" smtClean="0"/>
              <a:t>Protein</a:t>
            </a:r>
            <a:r>
              <a:rPr lang="fr-FR" sz="2800" dirty="0" smtClean="0"/>
              <a:t> and zinc are more </a:t>
            </a:r>
            <a:r>
              <a:rPr lang="fr-FR" sz="2800" dirty="0" err="1" smtClean="0"/>
              <a:t>present</a:t>
            </a:r>
            <a:r>
              <a:rPr lang="fr-FR" sz="2800" dirty="0" smtClean="0"/>
              <a:t> in </a:t>
            </a:r>
            <a:r>
              <a:rPr lang="fr-FR" sz="2800" dirty="0" err="1" smtClean="0"/>
              <a:t>meat</a:t>
            </a:r>
            <a:r>
              <a:rPr lang="fr-FR" sz="2800" dirty="0" smtClean="0"/>
              <a:t>/</a:t>
            </a:r>
            <a:r>
              <a:rPr lang="fr-FR" sz="2800" dirty="0" err="1" smtClean="0"/>
              <a:t>fish</a:t>
            </a:r>
            <a:r>
              <a:rPr lang="fr-FR" sz="2800" dirty="0" smtClean="0"/>
              <a:t> </a:t>
            </a:r>
            <a:r>
              <a:rPr lang="fr-FR" sz="2800" dirty="0" err="1" smtClean="0"/>
              <a:t>derivatives</a:t>
            </a:r>
            <a:r>
              <a:rPr lang="fr-FR" sz="2800" dirty="0" smtClean="0"/>
              <a:t> </a:t>
            </a:r>
          </a:p>
          <a:p>
            <a:r>
              <a:rPr lang="fr-FR" sz="2800" dirty="0" smtClean="0"/>
              <a:t>But </a:t>
            </a:r>
            <a:r>
              <a:rPr lang="fr-FR" sz="2800" dirty="0" err="1" smtClean="0"/>
              <a:t>so</a:t>
            </a:r>
            <a:r>
              <a:rPr lang="fr-FR" sz="2800" dirty="0" smtClean="0"/>
              <a:t> are </a:t>
            </a:r>
            <a:r>
              <a:rPr lang="fr-FR" sz="2800" dirty="0" err="1" smtClean="0"/>
              <a:t>Saturated</a:t>
            </a:r>
            <a:r>
              <a:rPr lang="fr-FR" sz="2800" dirty="0" smtClean="0"/>
              <a:t> </a:t>
            </a:r>
            <a:r>
              <a:rPr lang="fr-FR" sz="2800" dirty="0" err="1" smtClean="0"/>
              <a:t>Fatty</a:t>
            </a:r>
            <a:r>
              <a:rPr lang="fr-FR" sz="2800" dirty="0" smtClean="0"/>
              <a:t> Acid and </a:t>
            </a:r>
            <a:r>
              <a:rPr lang="fr-FR" sz="2800" dirty="0" err="1" smtClean="0"/>
              <a:t>Iron</a:t>
            </a:r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1811184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Food Groups 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622" y="2434775"/>
            <a:ext cx="4787384" cy="3997325"/>
          </a:xfr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71734" cy="6858000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783903" y="6091052"/>
            <a:ext cx="41985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solidFill>
                  <a:schemeClr val="bg1"/>
                </a:solidFill>
              </a:rPr>
              <a:t>Correlations</a:t>
            </a:r>
            <a:r>
              <a:rPr lang="fr-FR" dirty="0" smtClean="0">
                <a:solidFill>
                  <a:schemeClr val="bg1"/>
                </a:solidFill>
              </a:rPr>
              <a:t> are </a:t>
            </a:r>
            <a:r>
              <a:rPr lang="fr-FR" dirty="0" err="1" smtClean="0">
                <a:solidFill>
                  <a:schemeClr val="bg1"/>
                </a:solidFill>
              </a:rPr>
              <a:t>too</a:t>
            </a:r>
            <a:r>
              <a:rPr lang="fr-FR" dirty="0" smtClean="0">
                <a:solidFill>
                  <a:schemeClr val="bg1"/>
                </a:solidFill>
              </a:rPr>
              <a:t> </a:t>
            </a:r>
            <a:r>
              <a:rPr lang="fr-FR" dirty="0" err="1" smtClean="0">
                <a:solidFill>
                  <a:schemeClr val="bg1"/>
                </a:solidFill>
              </a:rPr>
              <a:t>low</a:t>
            </a:r>
            <a:endParaRPr lang="fr-FR" dirty="0" smtClean="0">
              <a:solidFill>
                <a:schemeClr val="bg1"/>
              </a:solidFill>
            </a:endParaRPr>
          </a:p>
          <a:p>
            <a:r>
              <a:rPr lang="fr-FR" dirty="0" err="1" smtClean="0">
                <a:solidFill>
                  <a:schemeClr val="bg1"/>
                </a:solidFill>
              </a:rPr>
              <a:t>Cannot</a:t>
            </a:r>
            <a:r>
              <a:rPr lang="fr-FR" dirty="0" smtClean="0">
                <a:solidFill>
                  <a:schemeClr val="bg1"/>
                </a:solidFill>
              </a:rPr>
              <a:t> </a:t>
            </a:r>
            <a:r>
              <a:rPr lang="fr-FR" dirty="0" err="1" smtClean="0">
                <a:solidFill>
                  <a:schemeClr val="bg1"/>
                </a:solidFill>
              </a:rPr>
              <a:t>predict</a:t>
            </a:r>
            <a:r>
              <a:rPr lang="fr-FR" dirty="0" smtClean="0">
                <a:solidFill>
                  <a:schemeClr val="bg1"/>
                </a:solidFill>
              </a:rPr>
              <a:t> </a:t>
            </a:r>
            <a:r>
              <a:rPr lang="fr-FR" dirty="0" err="1" smtClean="0">
                <a:solidFill>
                  <a:schemeClr val="bg1"/>
                </a:solidFill>
              </a:rPr>
              <a:t>Environmental</a:t>
            </a:r>
            <a:r>
              <a:rPr lang="fr-FR" dirty="0" smtClean="0">
                <a:solidFill>
                  <a:schemeClr val="bg1"/>
                </a:solidFill>
              </a:rPr>
              <a:t> </a:t>
            </a:r>
            <a:r>
              <a:rPr lang="fr-FR" dirty="0" err="1" smtClean="0">
                <a:solidFill>
                  <a:schemeClr val="bg1"/>
                </a:solidFill>
              </a:rPr>
              <a:t>Footprint</a:t>
            </a:r>
            <a:endParaRPr lang="fr-F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7966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Was</a:t>
            </a:r>
            <a:r>
              <a:rPr lang="fr-FR" dirty="0" smtClean="0"/>
              <a:t> </a:t>
            </a:r>
            <a:r>
              <a:rPr lang="fr-FR" dirty="0" err="1" smtClean="0"/>
              <a:t>this</a:t>
            </a:r>
            <a:r>
              <a:rPr lang="fr-FR" dirty="0" smtClean="0"/>
              <a:t> </a:t>
            </a:r>
            <a:r>
              <a:rPr lang="fr-FR" dirty="0" err="1" smtClean="0"/>
              <a:t>predictible</a:t>
            </a:r>
            <a:r>
              <a:rPr lang="fr-FR" dirty="0" smtClean="0"/>
              <a:t>?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747520" y="2072640"/>
            <a:ext cx="8822619" cy="3977304"/>
          </a:xfrm>
        </p:spPr>
        <p:txBody>
          <a:bodyPr>
            <a:normAutofit/>
          </a:bodyPr>
          <a:lstStyle/>
          <a:p>
            <a:r>
              <a:rPr lang="fr-FR" sz="2800" dirty="0" err="1" smtClean="0"/>
              <a:t>Those</a:t>
            </a:r>
            <a:r>
              <a:rPr lang="fr-FR" sz="2800" dirty="0" smtClean="0"/>
              <a:t> groups </a:t>
            </a:r>
            <a:r>
              <a:rPr lang="fr-FR" sz="2800" dirty="0" err="1" smtClean="0"/>
              <a:t>were</a:t>
            </a:r>
            <a:r>
              <a:rPr lang="fr-FR" sz="2800" dirty="0" smtClean="0"/>
              <a:t> made for </a:t>
            </a:r>
            <a:r>
              <a:rPr lang="fr-FR" sz="2800" dirty="0" err="1" smtClean="0"/>
              <a:t>different</a:t>
            </a:r>
            <a:r>
              <a:rPr lang="fr-FR" sz="2800" dirty="0" smtClean="0"/>
              <a:t> </a:t>
            </a:r>
            <a:r>
              <a:rPr lang="fr-FR" sz="2800" dirty="0" err="1" smtClean="0"/>
              <a:t>purposes</a:t>
            </a:r>
            <a:r>
              <a:rPr lang="fr-FR" sz="2800" dirty="0" smtClean="0"/>
              <a:t> and are </a:t>
            </a:r>
            <a:r>
              <a:rPr lang="fr-FR" sz="2800" dirty="0" err="1" smtClean="0"/>
              <a:t>internally</a:t>
            </a:r>
            <a:r>
              <a:rPr lang="fr-FR" sz="2800" dirty="0" smtClean="0"/>
              <a:t> </a:t>
            </a:r>
            <a:r>
              <a:rPr lang="fr-FR" sz="2800" dirty="0" err="1" smtClean="0"/>
              <a:t>quite</a:t>
            </a:r>
            <a:r>
              <a:rPr lang="fr-FR" sz="2800" dirty="0" smtClean="0"/>
              <a:t> </a:t>
            </a:r>
            <a:r>
              <a:rPr lang="fr-FR" sz="2800" dirty="0" err="1" smtClean="0"/>
              <a:t>heterogeneous</a:t>
            </a:r>
            <a:r>
              <a:rPr lang="fr-FR" sz="2800" dirty="0" smtClean="0"/>
              <a:t> in </a:t>
            </a:r>
            <a:r>
              <a:rPr lang="fr-FR" sz="2800" dirty="0" err="1" smtClean="0"/>
              <a:t>dietary</a:t>
            </a:r>
            <a:r>
              <a:rPr lang="fr-FR" sz="2800" dirty="0" smtClean="0"/>
              <a:t> </a:t>
            </a:r>
            <a:r>
              <a:rPr lang="fr-FR" sz="2800" dirty="0" err="1" smtClean="0"/>
              <a:t>quality</a:t>
            </a:r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155592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</a:t>
            </a:r>
            <a:r>
              <a:rPr lang="fr-FR" dirty="0" smtClean="0"/>
              <a:t>s </a:t>
            </a:r>
            <a:r>
              <a:rPr lang="fr-FR" dirty="0" err="1" smtClean="0"/>
              <a:t>there</a:t>
            </a:r>
            <a:r>
              <a:rPr lang="fr-FR" dirty="0" smtClean="0"/>
              <a:t> more to squeeze out </a:t>
            </a:r>
            <a:r>
              <a:rPr lang="fr-FR" dirty="0" err="1" smtClean="0"/>
              <a:t>this</a:t>
            </a:r>
            <a:r>
              <a:rPr lang="fr-FR" dirty="0" smtClean="0"/>
              <a:t> </a:t>
            </a:r>
            <a:r>
              <a:rPr lang="fr-FR" dirty="0" err="1" smtClean="0"/>
              <a:t>df</a:t>
            </a:r>
            <a:r>
              <a:rPr lang="fr-FR" dirty="0" smtClean="0"/>
              <a:t> ? 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085" b="95752" l="9804" r="100000">
                        <a14:foregroundMark x1="49510" y1="60131" x2="49510" y2="60131"/>
                        <a14:foregroundMark x1="49510" y1="72386" x2="49510" y2="72386"/>
                        <a14:foregroundMark x1="49020" y1="70588" x2="49020" y2="70588"/>
                        <a14:foregroundMark x1="50245" y1="79575" x2="50245" y2="7957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0" y="0"/>
            <a:ext cx="3810094" cy="5394959"/>
          </a:xfrm>
          <a:prstGeom prst="rect">
            <a:avLst/>
          </a:prstGeom>
        </p:spPr>
      </p:pic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400783" y="3599234"/>
            <a:ext cx="9902757" cy="2898181"/>
          </a:xfrm>
        </p:spPr>
        <p:txBody>
          <a:bodyPr>
            <a:normAutofit/>
          </a:bodyPr>
          <a:lstStyle/>
          <a:p>
            <a:r>
              <a:rPr lang="fr-FR" sz="2800" dirty="0" smtClean="0"/>
              <a:t>(</a:t>
            </a:r>
            <a:r>
              <a:rPr lang="fr-FR" sz="2800" dirty="0" err="1" smtClean="0"/>
              <a:t>nut</a:t>
            </a:r>
            <a:r>
              <a:rPr lang="fr-FR" sz="2800" dirty="0" smtClean="0"/>
              <a:t>) and (group) interaction</a:t>
            </a:r>
          </a:p>
          <a:p>
            <a:r>
              <a:rPr lang="fr-FR" sz="2800" dirty="0"/>
              <a:t>(group) </a:t>
            </a:r>
            <a:r>
              <a:rPr lang="fr-FR" sz="2800" dirty="0" err="1" smtClean="0"/>
              <a:t>better</a:t>
            </a:r>
            <a:r>
              <a:rPr lang="fr-FR" sz="2800" dirty="0" smtClean="0"/>
              <a:t> </a:t>
            </a:r>
            <a:r>
              <a:rPr lang="fr-FR" sz="2800" dirty="0" err="1" smtClean="0"/>
              <a:t>grouping</a:t>
            </a:r>
            <a:r>
              <a:rPr lang="fr-FR" sz="2800" dirty="0" smtClean="0"/>
              <a:t> (</a:t>
            </a:r>
            <a:r>
              <a:rPr lang="fr-FR" sz="2800" dirty="0" err="1" smtClean="0"/>
              <a:t>word</a:t>
            </a:r>
            <a:r>
              <a:rPr lang="fr-FR" sz="2800" dirty="0" smtClean="0"/>
              <a:t> </a:t>
            </a:r>
            <a:r>
              <a:rPr lang="fr-FR" sz="2800" dirty="0" err="1" smtClean="0"/>
              <a:t>analysis</a:t>
            </a:r>
            <a:r>
              <a:rPr lang="fr-FR" sz="2800" dirty="0" smtClean="0"/>
              <a:t>)</a:t>
            </a:r>
          </a:p>
          <a:p>
            <a:r>
              <a:rPr lang="fr-FR" sz="2800" dirty="0" err="1" smtClean="0"/>
              <a:t>Other</a:t>
            </a:r>
            <a:r>
              <a:rPr lang="fr-FR" sz="2800" dirty="0" smtClean="0"/>
              <a:t> (</a:t>
            </a:r>
            <a:r>
              <a:rPr lang="fr-FR" sz="2800" dirty="0" err="1" smtClean="0"/>
              <a:t>env</a:t>
            </a:r>
            <a:r>
              <a:rPr lang="fr-FR" sz="2800" dirty="0" smtClean="0"/>
              <a:t>) </a:t>
            </a:r>
            <a:r>
              <a:rPr lang="fr-FR" sz="2800" dirty="0" err="1" smtClean="0"/>
              <a:t>factors</a:t>
            </a:r>
            <a:r>
              <a:rPr lang="fr-FR" sz="2800" dirty="0" smtClean="0"/>
              <a:t>: </a:t>
            </a:r>
            <a:r>
              <a:rPr lang="fr-FR" sz="2800" dirty="0" err="1" smtClean="0"/>
              <a:t>mineral</a:t>
            </a:r>
            <a:r>
              <a:rPr lang="fr-FR" sz="2800" dirty="0" smtClean="0"/>
              <a:t> use, </a:t>
            </a:r>
            <a:r>
              <a:rPr lang="fr-FR" sz="2800" dirty="0" err="1" smtClean="0"/>
              <a:t>ecotoxicity</a:t>
            </a:r>
            <a:r>
              <a:rPr lang="mr-IN" sz="2800" dirty="0" smtClean="0"/>
              <a:t>…</a:t>
            </a:r>
            <a:r>
              <a:rPr lang="fr-FR" sz="2800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88270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Food for </a:t>
            </a:r>
            <a:r>
              <a:rPr lang="fr-FR" dirty="0" err="1" smtClean="0"/>
              <a:t>thought</a:t>
            </a:r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250" b="99625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808056"/>
            <a:ext cx="4053462" cy="6049944"/>
          </a:xfrm>
          <a:prstGeom prst="rect">
            <a:avLst/>
          </a:prstGeom>
        </p:spPr>
      </p:pic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>
          <a:xfrm>
            <a:off x="4053463" y="2085975"/>
            <a:ext cx="7090788" cy="3963969"/>
          </a:xfrm>
        </p:spPr>
        <p:txBody>
          <a:bodyPr>
            <a:noAutofit/>
          </a:bodyPr>
          <a:lstStyle/>
          <a:p>
            <a:r>
              <a:rPr lang="fr-FR" sz="2800" dirty="0" smtClean="0"/>
              <a:t>Situation in a </a:t>
            </a:r>
            <a:r>
              <a:rPr lang="fr-FR" sz="2800" dirty="0" err="1" smtClean="0"/>
              <a:t>diet</a:t>
            </a:r>
            <a:r>
              <a:rPr lang="fr-FR" sz="2800" dirty="0" smtClean="0"/>
              <a:t> pattern ? </a:t>
            </a:r>
          </a:p>
          <a:p>
            <a:r>
              <a:rPr lang="fr-FR" sz="2800" dirty="0" err="1" smtClean="0"/>
              <a:t>Linking</a:t>
            </a:r>
            <a:r>
              <a:rPr lang="fr-FR" sz="2800" dirty="0" smtClean="0"/>
              <a:t> </a:t>
            </a:r>
            <a:r>
              <a:rPr lang="fr-FR" sz="2800" dirty="0" err="1" smtClean="0"/>
              <a:t>health</a:t>
            </a:r>
            <a:r>
              <a:rPr lang="fr-FR" sz="2800" dirty="0" smtClean="0"/>
              <a:t> to </a:t>
            </a:r>
            <a:r>
              <a:rPr lang="fr-FR" sz="2800" dirty="0" err="1" smtClean="0"/>
              <a:t>environment</a:t>
            </a:r>
            <a:r>
              <a:rPr lang="fr-FR" sz="2800" dirty="0" smtClean="0"/>
              <a:t> </a:t>
            </a:r>
            <a:r>
              <a:rPr lang="fr-FR" sz="2800" dirty="0" err="1" smtClean="0"/>
              <a:t>footprint</a:t>
            </a:r>
            <a:endParaRPr lang="fr-FR" sz="2800" dirty="0" smtClean="0"/>
          </a:p>
          <a:p>
            <a:r>
              <a:rPr lang="fr-FR" sz="2800" dirty="0" smtClean="0"/>
              <a:t>Be </a:t>
            </a:r>
            <a:r>
              <a:rPr lang="fr-FR" sz="2800" dirty="0" err="1" smtClean="0"/>
              <a:t>aware</a:t>
            </a:r>
            <a:r>
              <a:rPr lang="fr-FR" sz="2800" dirty="0" smtClean="0"/>
              <a:t> of </a:t>
            </a:r>
            <a:r>
              <a:rPr lang="fr-FR" sz="2800" dirty="0" err="1" smtClean="0"/>
              <a:t>footprint</a:t>
            </a:r>
            <a:r>
              <a:rPr lang="fr-FR" sz="2800" dirty="0" smtClean="0"/>
              <a:t> </a:t>
            </a:r>
            <a:r>
              <a:rPr lang="fr-FR" sz="2800" dirty="0" err="1" smtClean="0"/>
              <a:t>estimate</a:t>
            </a:r>
            <a:r>
              <a:rPr lang="fr-FR" sz="2800" dirty="0" smtClean="0"/>
              <a:t> limitations (</a:t>
            </a:r>
            <a:r>
              <a:rPr lang="fr-FR" dirty="0" err="1" smtClean="0"/>
              <a:t>biodiversity</a:t>
            </a:r>
            <a:r>
              <a:rPr lang="fr-FR" dirty="0" smtClean="0"/>
              <a:t> </a:t>
            </a:r>
            <a:r>
              <a:rPr lang="fr-FR" dirty="0"/>
              <a:t>pressure, </a:t>
            </a:r>
            <a:r>
              <a:rPr lang="fr-FR" dirty="0" err="1"/>
              <a:t>carbon</a:t>
            </a:r>
            <a:r>
              <a:rPr lang="fr-FR" dirty="0"/>
              <a:t> </a:t>
            </a:r>
            <a:r>
              <a:rPr lang="fr-FR" dirty="0" err="1"/>
              <a:t>storage</a:t>
            </a:r>
            <a:r>
              <a:rPr lang="fr-FR" dirty="0"/>
              <a:t> in </a:t>
            </a:r>
            <a:r>
              <a:rPr lang="fr-FR" dirty="0" err="1"/>
              <a:t>soils</a:t>
            </a:r>
            <a:r>
              <a:rPr lang="fr-FR" dirty="0"/>
              <a:t>, </a:t>
            </a:r>
            <a:r>
              <a:rPr lang="fr-FR" dirty="0" err="1"/>
              <a:t>co-products</a:t>
            </a:r>
            <a:r>
              <a:rPr lang="fr-FR" dirty="0"/>
              <a:t> in agri </a:t>
            </a:r>
            <a:r>
              <a:rPr lang="fr-FR" dirty="0" err="1"/>
              <a:t>food</a:t>
            </a:r>
            <a:r>
              <a:rPr lang="fr-FR" dirty="0"/>
              <a:t> industries, </a:t>
            </a:r>
            <a:r>
              <a:rPr lang="fr-FR" dirty="0" err="1"/>
              <a:t>degradation</a:t>
            </a:r>
            <a:r>
              <a:rPr lang="fr-FR" dirty="0"/>
              <a:t> of pesticides, </a:t>
            </a:r>
            <a:r>
              <a:rPr lang="fr-FR" dirty="0" err="1"/>
              <a:t>spatialization</a:t>
            </a:r>
            <a:r>
              <a:rPr lang="fr-FR" dirty="0"/>
              <a:t> of </a:t>
            </a:r>
            <a:r>
              <a:rPr lang="fr-FR" dirty="0" smtClean="0"/>
              <a:t>water</a:t>
            </a:r>
            <a:r>
              <a:rPr lang="fr-FR" sz="2800" dirty="0" smtClean="0"/>
              <a:t>)</a:t>
            </a:r>
            <a:endParaRPr lang="fr-FR" sz="2800" dirty="0"/>
          </a:p>
          <a:p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818783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609873" y="3147254"/>
            <a:ext cx="6803068" cy="1424746"/>
          </a:xfrm>
        </p:spPr>
        <p:txBody>
          <a:bodyPr>
            <a:normAutofit/>
          </a:bodyPr>
          <a:lstStyle/>
          <a:p>
            <a:pPr algn="ctr"/>
            <a:r>
              <a:rPr lang="fr-FR" sz="6000" dirty="0" smtClean="0"/>
              <a:t>THANK YOU</a:t>
            </a:r>
            <a:endParaRPr lang="fr-FR" sz="6000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2398829" y="5152663"/>
            <a:ext cx="7791931" cy="878468"/>
          </a:xfrm>
        </p:spPr>
        <p:txBody>
          <a:bodyPr>
            <a:normAutofit/>
          </a:bodyPr>
          <a:lstStyle/>
          <a:p>
            <a:r>
              <a:rPr lang="fr-FR" sz="2800" dirty="0" err="1" smtClean="0"/>
              <a:t>Don’t</a:t>
            </a:r>
            <a:r>
              <a:rPr lang="fr-FR" sz="2800" dirty="0" smtClean="0"/>
              <a:t> </a:t>
            </a:r>
            <a:r>
              <a:rPr lang="fr-FR" sz="2800" dirty="0" err="1" smtClean="0"/>
              <a:t>forget</a:t>
            </a:r>
            <a:r>
              <a:rPr lang="fr-FR" sz="2800" dirty="0" smtClean="0"/>
              <a:t> to </a:t>
            </a:r>
            <a:r>
              <a:rPr lang="fr-FR" sz="2800" dirty="0" err="1" smtClean="0"/>
              <a:t>eat</a:t>
            </a:r>
            <a:r>
              <a:rPr lang="fr-FR" sz="2800" dirty="0" smtClean="0"/>
              <a:t> </a:t>
            </a:r>
            <a:r>
              <a:rPr lang="fr-FR" sz="2800" dirty="0" err="1" smtClean="0"/>
              <a:t>apples</a:t>
            </a:r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1732700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Sources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The </a:t>
            </a:r>
            <a:r>
              <a:rPr lang="fr-FR" dirty="0" err="1"/>
              <a:t>analysis</a:t>
            </a:r>
            <a:r>
              <a:rPr lang="fr-FR" dirty="0"/>
              <a:t> of agricultural </a:t>
            </a:r>
            <a:r>
              <a:rPr lang="fr-FR" dirty="0" err="1"/>
              <a:t>systems</a:t>
            </a:r>
            <a:r>
              <a:rPr lang="fr-FR" dirty="0"/>
              <a:t> </a:t>
            </a:r>
            <a:r>
              <a:rPr lang="fr-FR" dirty="0" err="1"/>
              <a:t>according</a:t>
            </a:r>
            <a:r>
              <a:rPr lang="fr-FR" dirty="0"/>
              <a:t> to the </a:t>
            </a:r>
            <a:r>
              <a:rPr lang="fr-FR" dirty="0" err="1"/>
              <a:t>Agribalyse</a:t>
            </a:r>
            <a:r>
              <a:rPr lang="fr-FR" dirty="0"/>
              <a:t>® </a:t>
            </a:r>
            <a:r>
              <a:rPr lang="fr-FR" dirty="0" err="1"/>
              <a:t>methodology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greatly</a:t>
            </a:r>
            <a:r>
              <a:rPr lang="fr-FR" dirty="0"/>
              <a:t> </a:t>
            </a:r>
            <a:r>
              <a:rPr lang="fr-FR" dirty="0" err="1"/>
              <a:t>facilitated</a:t>
            </a:r>
            <a:r>
              <a:rPr lang="fr-FR" dirty="0"/>
              <a:t> by the use of the MEANS-</a:t>
            </a:r>
            <a:r>
              <a:rPr lang="fr-FR" dirty="0" err="1"/>
              <a:t>InOut</a:t>
            </a:r>
            <a:r>
              <a:rPr lang="fr-FR" dirty="0"/>
              <a:t> software </a:t>
            </a:r>
            <a:r>
              <a:rPr lang="fr-FR" dirty="0" err="1"/>
              <a:t>from</a:t>
            </a:r>
            <a:r>
              <a:rPr lang="fr-FR" dirty="0"/>
              <a:t> INRAE-</a:t>
            </a:r>
            <a:r>
              <a:rPr lang="fr-FR" dirty="0" err="1"/>
              <a:t>Cirad</a:t>
            </a:r>
            <a:r>
              <a:rPr lang="fr-FR" dirty="0"/>
              <a:t> </a:t>
            </a:r>
            <a:r>
              <a:rPr lang="fr-FR" dirty="0" err="1"/>
              <a:t>upstream</a:t>
            </a:r>
            <a:r>
              <a:rPr lang="fr-FR" dirty="0"/>
              <a:t> of </a:t>
            </a:r>
            <a:r>
              <a:rPr lang="fr-FR" dirty="0" err="1"/>
              <a:t>SimaPro</a:t>
            </a:r>
            <a:r>
              <a:rPr lang="fr-FR" dirty="0"/>
              <a:t>. The MEANS-</a:t>
            </a:r>
            <a:r>
              <a:rPr lang="fr-FR" dirty="0" err="1"/>
              <a:t>InOut</a:t>
            </a:r>
            <a:r>
              <a:rPr lang="fr-FR" dirty="0"/>
              <a:t> software </a:t>
            </a:r>
            <a:r>
              <a:rPr lang="fr-FR" dirty="0" err="1"/>
              <a:t>makes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 possible to </a:t>
            </a:r>
            <a:r>
              <a:rPr lang="fr-FR" dirty="0" err="1"/>
              <a:t>describe</a:t>
            </a:r>
            <a:r>
              <a:rPr lang="fr-FR" dirty="0"/>
              <a:t> agricultural </a:t>
            </a:r>
            <a:r>
              <a:rPr lang="fr-FR" dirty="0" err="1"/>
              <a:t>technical</a:t>
            </a:r>
            <a:r>
              <a:rPr lang="fr-FR" dirty="0"/>
              <a:t> </a:t>
            </a:r>
            <a:r>
              <a:rPr lang="fr-FR" dirty="0" err="1"/>
              <a:t>itineraries</a:t>
            </a:r>
            <a:r>
              <a:rPr lang="fr-FR" dirty="0"/>
              <a:t>;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available</a:t>
            </a:r>
            <a:r>
              <a:rPr lang="fr-FR" dirty="0"/>
              <a:t> online </a:t>
            </a:r>
            <a:r>
              <a:rPr lang="fr-FR" dirty="0" err="1"/>
              <a:t>after</a:t>
            </a:r>
            <a:r>
              <a:rPr lang="fr-FR" dirty="0"/>
              <a:t> </a:t>
            </a:r>
            <a:r>
              <a:rPr lang="fr-FR" dirty="0" err="1"/>
              <a:t>subscribing</a:t>
            </a:r>
            <a:r>
              <a:rPr lang="fr-FR" dirty="0"/>
              <a:t> to a service </a:t>
            </a:r>
            <a:r>
              <a:rPr lang="fr-FR" dirty="0" err="1"/>
              <a:t>contract</a:t>
            </a:r>
            <a:r>
              <a:rPr lang="fr-FR" dirty="0"/>
              <a:t>. To </a:t>
            </a:r>
            <a:r>
              <a:rPr lang="fr-FR" dirty="0" err="1"/>
              <a:t>find</a:t>
            </a:r>
            <a:r>
              <a:rPr lang="fr-FR" dirty="0"/>
              <a:t> out more: </a:t>
            </a:r>
            <a:r>
              <a:rPr lang="fr-FR" dirty="0">
                <a:hlinkClick r:id="rId2"/>
              </a:rPr>
              <a:t>https://</a:t>
            </a:r>
            <a:r>
              <a:rPr lang="fr-FR" dirty="0" smtClean="0">
                <a:hlinkClick r:id="rId2"/>
              </a:rPr>
              <a:t>www.inrae.fr/means</a:t>
            </a:r>
            <a:endParaRPr lang="fr-FR" dirty="0" smtClean="0"/>
          </a:p>
          <a:p>
            <a:r>
              <a:rPr lang="fr-FR" dirty="0"/>
              <a:t>DQR :https://</a:t>
            </a:r>
            <a:r>
              <a:rPr lang="fr-FR" dirty="0" err="1" smtClean="0"/>
              <a:t>doc.agribalyse.fr</a:t>
            </a:r>
            <a:r>
              <a:rPr lang="fr-FR" dirty="0" smtClean="0"/>
              <a:t>/documentation/les-</a:t>
            </a:r>
            <a:r>
              <a:rPr lang="fr-FR" dirty="0" err="1" smtClean="0"/>
              <a:t>donnees</a:t>
            </a:r>
            <a:r>
              <a:rPr lang="fr-FR" dirty="0" smtClean="0"/>
              <a:t>/</a:t>
            </a:r>
            <a:r>
              <a:rPr lang="fr-FR" dirty="0" err="1" smtClean="0"/>
              <a:t>methodologie-acv</a:t>
            </a:r>
            <a:r>
              <a:rPr lang="fr-FR" dirty="0" smtClean="0"/>
              <a:t>  </a:t>
            </a:r>
          </a:p>
          <a:p>
            <a:r>
              <a:rPr lang="fr-FR" dirty="0"/>
              <a:t>CIQUAL codes: https://</a:t>
            </a:r>
            <a:r>
              <a:rPr lang="fr-FR" dirty="0" err="1"/>
              <a:t>ciqual.anses.fr</a:t>
            </a:r>
            <a:r>
              <a:rPr lang="fr-FR" dirty="0"/>
              <a:t>/</a:t>
            </a:r>
            <a:r>
              <a:rPr lang="fr-FR" dirty="0" err="1"/>
              <a:t>cms</a:t>
            </a:r>
            <a:r>
              <a:rPr lang="fr-FR" dirty="0"/>
              <a:t>/sites/default/files/</a:t>
            </a:r>
            <a:r>
              <a:rPr lang="fr-FR" dirty="0" err="1"/>
              <a:t>inline</a:t>
            </a:r>
            <a:r>
              <a:rPr lang="fr-FR" dirty="0"/>
              <a:t>-files/Table%20Ciqual%202020_doc_XML_ENG_2020%2007%2007.pdf</a:t>
            </a:r>
          </a:p>
        </p:txBody>
      </p:sp>
    </p:spTree>
    <p:extLst>
      <p:ext uri="{BB962C8B-B14F-4D97-AF65-F5344CB8AC3E}">
        <p14:creationId xmlns:p14="http://schemas.microsoft.com/office/powerpoint/2010/main" val="1481472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3" y="0"/>
            <a:ext cx="12181974" cy="6858000"/>
          </a:xfrm>
          <a:prstGeom prst="rect">
            <a:avLst/>
          </a:prstGeom>
        </p:spPr>
      </p:pic>
      <p:sp>
        <p:nvSpPr>
          <p:cNvPr id="5" name="Titre 1"/>
          <p:cNvSpPr txBox="1">
            <a:spLocks/>
          </p:cNvSpPr>
          <p:nvPr/>
        </p:nvSpPr>
        <p:spPr>
          <a:xfrm>
            <a:off x="2222701" y="23446"/>
            <a:ext cx="7958331" cy="1077229"/>
          </a:xfrm>
          <a:prstGeom prst="rect">
            <a:avLst/>
          </a:prstGeom>
        </p:spPr>
        <p:txBody>
          <a:bodyPr/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dirty="0" err="1" smtClean="0">
                <a:solidFill>
                  <a:schemeClr val="bg1"/>
                </a:solidFill>
              </a:rPr>
              <a:t>Nutrients</a:t>
            </a:r>
            <a:endParaRPr lang="fr-F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265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10622" y="2193925"/>
            <a:ext cx="5370756" cy="4024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218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29" y="3135392"/>
            <a:ext cx="4939894" cy="341497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31132" y="203715"/>
            <a:ext cx="10136221" cy="1077229"/>
          </a:xfrm>
        </p:spPr>
        <p:txBody>
          <a:bodyPr/>
          <a:lstStyle/>
          <a:p>
            <a:r>
              <a:rPr lang="fr-FR" dirty="0" smtClean="0"/>
              <a:t>Food has a </a:t>
            </a:r>
            <a:r>
              <a:rPr lang="fr-FR" dirty="0" err="1" smtClean="0"/>
              <a:t>tremendous</a:t>
            </a:r>
            <a:r>
              <a:rPr lang="fr-FR" dirty="0" smtClean="0"/>
              <a:t> </a:t>
            </a:r>
            <a:r>
              <a:rPr lang="fr-FR" dirty="0" err="1" smtClean="0"/>
              <a:t>environmental</a:t>
            </a:r>
            <a:r>
              <a:rPr lang="fr-FR" dirty="0" smtClean="0"/>
              <a:t>  </a:t>
            </a:r>
            <a:r>
              <a:rPr lang="fr-FR" dirty="0" err="1" smtClean="0"/>
              <a:t>footprint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38532" y="743111"/>
            <a:ext cx="4077422" cy="2295006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0296" y="3692862"/>
            <a:ext cx="2857500" cy="2857500"/>
          </a:xfrm>
          <a:prstGeom prst="rect">
            <a:avLst/>
          </a:prstGeom>
        </p:spPr>
      </p:pic>
      <p:cxnSp>
        <p:nvCxnSpPr>
          <p:cNvPr id="9" name="Connecteur droit avec flèche 8"/>
          <p:cNvCxnSpPr>
            <a:endCxn id="6" idx="1"/>
          </p:cNvCxnSpPr>
          <p:nvPr/>
        </p:nvCxnSpPr>
        <p:spPr>
          <a:xfrm>
            <a:off x="8397938" y="4842877"/>
            <a:ext cx="372358" cy="27873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age 10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>
                        <a14:foregroundMark x1="32371" y1="14468" x2="32371" y2="14468"/>
                        <a14:foregroundMark x1="38557" y1="16596" x2="38557" y2="16596"/>
                        <a14:foregroundMark x1="38969" y1="20213" x2="5979" y2="1212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965023" y="2644632"/>
            <a:ext cx="3289319" cy="3187588"/>
          </a:xfrm>
          <a:prstGeom prst="rect">
            <a:avLst/>
          </a:prstGeom>
        </p:spPr>
      </p:pic>
      <p:cxnSp>
        <p:nvCxnSpPr>
          <p:cNvPr id="13" name="Connecteur droit avec flèche 12"/>
          <p:cNvCxnSpPr>
            <a:stCxn id="11" idx="0"/>
            <a:endCxn id="4" idx="3"/>
          </p:cNvCxnSpPr>
          <p:nvPr/>
        </p:nvCxnSpPr>
        <p:spPr>
          <a:xfrm flipH="1" flipV="1">
            <a:off x="4415954" y="1890614"/>
            <a:ext cx="2193729" cy="75401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15"/>
          <p:cNvCxnSpPr>
            <a:endCxn id="7" idx="3"/>
          </p:cNvCxnSpPr>
          <p:nvPr/>
        </p:nvCxnSpPr>
        <p:spPr>
          <a:xfrm flipH="1">
            <a:off x="4965023" y="4688732"/>
            <a:ext cx="431819" cy="15414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Image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91005" y="1128408"/>
            <a:ext cx="2119354" cy="1519537"/>
          </a:xfrm>
          <a:prstGeom prst="rect">
            <a:avLst/>
          </a:prstGeom>
        </p:spPr>
      </p:pic>
      <p:pic>
        <p:nvPicPr>
          <p:cNvPr id="22" name="Image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90996" y="1543296"/>
            <a:ext cx="2125531" cy="1592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80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6" name="Forme libre 5"/>
          <p:cNvSpPr/>
          <p:nvPr/>
        </p:nvSpPr>
        <p:spPr>
          <a:xfrm>
            <a:off x="3864729" y="1108953"/>
            <a:ext cx="5746199" cy="5758775"/>
          </a:xfrm>
          <a:custGeom>
            <a:avLst/>
            <a:gdLst>
              <a:gd name="connsiteX0" fmla="*/ 1816224 w 5746199"/>
              <a:gd name="connsiteY0" fmla="*/ 642026 h 5758775"/>
              <a:gd name="connsiteX1" fmla="*/ 1660582 w 5746199"/>
              <a:gd name="connsiteY1" fmla="*/ 544749 h 5758775"/>
              <a:gd name="connsiteX2" fmla="*/ 1582760 w 5746199"/>
              <a:gd name="connsiteY2" fmla="*/ 486383 h 5758775"/>
              <a:gd name="connsiteX3" fmla="*/ 1485484 w 5746199"/>
              <a:gd name="connsiteY3" fmla="*/ 428017 h 5758775"/>
              <a:gd name="connsiteX4" fmla="*/ 1329841 w 5746199"/>
              <a:gd name="connsiteY4" fmla="*/ 330741 h 5758775"/>
              <a:gd name="connsiteX5" fmla="*/ 1154743 w 5746199"/>
              <a:gd name="connsiteY5" fmla="*/ 214009 h 5758775"/>
              <a:gd name="connsiteX6" fmla="*/ 1096377 w 5746199"/>
              <a:gd name="connsiteY6" fmla="*/ 175098 h 5758775"/>
              <a:gd name="connsiteX7" fmla="*/ 921280 w 5746199"/>
              <a:gd name="connsiteY7" fmla="*/ 97277 h 5758775"/>
              <a:gd name="connsiteX8" fmla="*/ 862914 w 5746199"/>
              <a:gd name="connsiteY8" fmla="*/ 58366 h 5758775"/>
              <a:gd name="connsiteX9" fmla="*/ 804548 w 5746199"/>
              <a:gd name="connsiteY9" fmla="*/ 38911 h 5758775"/>
              <a:gd name="connsiteX10" fmla="*/ 726726 w 5746199"/>
              <a:gd name="connsiteY10" fmla="*/ 0 h 5758775"/>
              <a:gd name="connsiteX11" fmla="*/ 512718 w 5746199"/>
              <a:gd name="connsiteY11" fmla="*/ 19456 h 5758775"/>
              <a:gd name="connsiteX12" fmla="*/ 454352 w 5746199"/>
              <a:gd name="connsiteY12" fmla="*/ 38911 h 5758775"/>
              <a:gd name="connsiteX13" fmla="*/ 395986 w 5746199"/>
              <a:gd name="connsiteY13" fmla="*/ 97277 h 5758775"/>
              <a:gd name="connsiteX14" fmla="*/ 259799 w 5746199"/>
              <a:gd name="connsiteY14" fmla="*/ 194553 h 5758775"/>
              <a:gd name="connsiteX15" fmla="*/ 143067 w 5746199"/>
              <a:gd name="connsiteY15" fmla="*/ 311285 h 5758775"/>
              <a:gd name="connsiteX16" fmla="*/ 45790 w 5746199"/>
              <a:gd name="connsiteY16" fmla="*/ 428017 h 5758775"/>
              <a:gd name="connsiteX17" fmla="*/ 26335 w 5746199"/>
              <a:gd name="connsiteY17" fmla="*/ 817124 h 5758775"/>
              <a:gd name="connsiteX18" fmla="*/ 84701 w 5746199"/>
              <a:gd name="connsiteY18" fmla="*/ 933856 h 5758775"/>
              <a:gd name="connsiteX19" fmla="*/ 162522 w 5746199"/>
              <a:gd name="connsiteY19" fmla="*/ 972766 h 5758775"/>
              <a:gd name="connsiteX20" fmla="*/ 279254 w 5746199"/>
              <a:gd name="connsiteY20" fmla="*/ 1031132 h 5758775"/>
              <a:gd name="connsiteX21" fmla="*/ 415441 w 5746199"/>
              <a:gd name="connsiteY21" fmla="*/ 1089498 h 5758775"/>
              <a:gd name="connsiteX22" fmla="*/ 590539 w 5746199"/>
              <a:gd name="connsiteY22" fmla="*/ 1186775 h 5758775"/>
              <a:gd name="connsiteX23" fmla="*/ 707271 w 5746199"/>
              <a:gd name="connsiteY23" fmla="*/ 1225685 h 5758775"/>
              <a:gd name="connsiteX24" fmla="*/ 765637 w 5746199"/>
              <a:gd name="connsiteY24" fmla="*/ 1264596 h 5758775"/>
              <a:gd name="connsiteX25" fmla="*/ 882369 w 5746199"/>
              <a:gd name="connsiteY25" fmla="*/ 1303507 h 5758775"/>
              <a:gd name="connsiteX26" fmla="*/ 999101 w 5746199"/>
              <a:gd name="connsiteY26" fmla="*/ 1361873 h 5758775"/>
              <a:gd name="connsiteX27" fmla="*/ 1057467 w 5746199"/>
              <a:gd name="connsiteY27" fmla="*/ 1400783 h 5758775"/>
              <a:gd name="connsiteX28" fmla="*/ 1213109 w 5746199"/>
              <a:gd name="connsiteY28" fmla="*/ 1478604 h 5758775"/>
              <a:gd name="connsiteX29" fmla="*/ 1271475 w 5746199"/>
              <a:gd name="connsiteY29" fmla="*/ 1517515 h 5758775"/>
              <a:gd name="connsiteX30" fmla="*/ 1407662 w 5746199"/>
              <a:gd name="connsiteY30" fmla="*/ 1575881 h 5758775"/>
              <a:gd name="connsiteX31" fmla="*/ 1524394 w 5746199"/>
              <a:gd name="connsiteY31" fmla="*/ 1653702 h 5758775"/>
              <a:gd name="connsiteX32" fmla="*/ 1582760 w 5746199"/>
              <a:gd name="connsiteY32" fmla="*/ 1692613 h 5758775"/>
              <a:gd name="connsiteX33" fmla="*/ 1738403 w 5746199"/>
              <a:gd name="connsiteY33" fmla="*/ 1789890 h 5758775"/>
              <a:gd name="connsiteX34" fmla="*/ 1835680 w 5746199"/>
              <a:gd name="connsiteY34" fmla="*/ 1848256 h 5758775"/>
              <a:gd name="connsiteX35" fmla="*/ 1952411 w 5746199"/>
              <a:gd name="connsiteY35" fmla="*/ 1964987 h 5758775"/>
              <a:gd name="connsiteX36" fmla="*/ 2030233 w 5746199"/>
              <a:gd name="connsiteY36" fmla="*/ 2042809 h 5758775"/>
              <a:gd name="connsiteX37" fmla="*/ 2088599 w 5746199"/>
              <a:gd name="connsiteY37" fmla="*/ 2120630 h 5758775"/>
              <a:gd name="connsiteX38" fmla="*/ 2322062 w 5746199"/>
              <a:gd name="connsiteY38" fmla="*/ 2315183 h 5758775"/>
              <a:gd name="connsiteX39" fmla="*/ 2477705 w 5746199"/>
              <a:gd name="connsiteY39" fmla="*/ 2431915 h 5758775"/>
              <a:gd name="connsiteX40" fmla="*/ 2516616 w 5746199"/>
              <a:gd name="connsiteY40" fmla="*/ 2490281 h 5758775"/>
              <a:gd name="connsiteX41" fmla="*/ 2633348 w 5746199"/>
              <a:gd name="connsiteY41" fmla="*/ 2587558 h 5758775"/>
              <a:gd name="connsiteX42" fmla="*/ 2769535 w 5746199"/>
              <a:gd name="connsiteY42" fmla="*/ 2782111 h 5758775"/>
              <a:gd name="connsiteX43" fmla="*/ 2866811 w 5746199"/>
              <a:gd name="connsiteY43" fmla="*/ 2937753 h 5758775"/>
              <a:gd name="connsiteX44" fmla="*/ 2905722 w 5746199"/>
              <a:gd name="connsiteY44" fmla="*/ 3054485 h 5758775"/>
              <a:gd name="connsiteX45" fmla="*/ 2944633 w 5746199"/>
              <a:gd name="connsiteY45" fmla="*/ 3210128 h 5758775"/>
              <a:gd name="connsiteX46" fmla="*/ 2905722 w 5746199"/>
              <a:gd name="connsiteY46" fmla="*/ 3521413 h 5758775"/>
              <a:gd name="connsiteX47" fmla="*/ 2886267 w 5746199"/>
              <a:gd name="connsiteY47" fmla="*/ 3599234 h 5758775"/>
              <a:gd name="connsiteX48" fmla="*/ 2847356 w 5746199"/>
              <a:gd name="connsiteY48" fmla="*/ 3657600 h 5758775"/>
              <a:gd name="connsiteX49" fmla="*/ 2827901 w 5746199"/>
              <a:gd name="connsiteY49" fmla="*/ 3715966 h 5758775"/>
              <a:gd name="connsiteX50" fmla="*/ 2769535 w 5746199"/>
              <a:gd name="connsiteY50" fmla="*/ 3793787 h 5758775"/>
              <a:gd name="connsiteX51" fmla="*/ 2730624 w 5746199"/>
              <a:gd name="connsiteY51" fmla="*/ 3852153 h 5758775"/>
              <a:gd name="connsiteX52" fmla="*/ 2633348 w 5746199"/>
              <a:gd name="connsiteY52" fmla="*/ 4027251 h 5758775"/>
              <a:gd name="connsiteX53" fmla="*/ 2574982 w 5746199"/>
              <a:gd name="connsiteY53" fmla="*/ 4124528 h 5758775"/>
              <a:gd name="connsiteX54" fmla="*/ 2516616 w 5746199"/>
              <a:gd name="connsiteY54" fmla="*/ 4202349 h 5758775"/>
              <a:gd name="connsiteX55" fmla="*/ 2477705 w 5746199"/>
              <a:gd name="connsiteY55" fmla="*/ 4280170 h 5758775"/>
              <a:gd name="connsiteX56" fmla="*/ 2399884 w 5746199"/>
              <a:gd name="connsiteY56" fmla="*/ 4396902 h 5758775"/>
              <a:gd name="connsiteX57" fmla="*/ 2283152 w 5746199"/>
              <a:gd name="connsiteY57" fmla="*/ 4610911 h 5758775"/>
              <a:gd name="connsiteX58" fmla="*/ 2263697 w 5746199"/>
              <a:gd name="connsiteY58" fmla="*/ 4688732 h 5758775"/>
              <a:gd name="connsiteX59" fmla="*/ 2205331 w 5746199"/>
              <a:gd name="connsiteY59" fmla="*/ 5077838 h 5758775"/>
              <a:gd name="connsiteX60" fmla="*/ 2185875 w 5746199"/>
              <a:gd name="connsiteY60" fmla="*/ 5155660 h 5758775"/>
              <a:gd name="connsiteX61" fmla="*/ 2127509 w 5746199"/>
              <a:gd name="connsiteY61" fmla="*/ 5252936 h 5758775"/>
              <a:gd name="connsiteX62" fmla="*/ 2108054 w 5746199"/>
              <a:gd name="connsiteY62" fmla="*/ 5330758 h 5758775"/>
              <a:gd name="connsiteX63" fmla="*/ 2069143 w 5746199"/>
              <a:gd name="connsiteY63" fmla="*/ 5466945 h 5758775"/>
              <a:gd name="connsiteX64" fmla="*/ 2088599 w 5746199"/>
              <a:gd name="connsiteY64" fmla="*/ 5603132 h 5758775"/>
              <a:gd name="connsiteX65" fmla="*/ 2263697 w 5746199"/>
              <a:gd name="connsiteY65" fmla="*/ 5719864 h 5758775"/>
              <a:gd name="connsiteX66" fmla="*/ 2380428 w 5746199"/>
              <a:gd name="connsiteY66" fmla="*/ 5758775 h 5758775"/>
              <a:gd name="connsiteX67" fmla="*/ 2827901 w 5746199"/>
              <a:gd name="connsiteY67" fmla="*/ 5739319 h 5758775"/>
              <a:gd name="connsiteX68" fmla="*/ 3041909 w 5746199"/>
              <a:gd name="connsiteY68" fmla="*/ 5700409 h 5758775"/>
              <a:gd name="connsiteX69" fmla="*/ 3217007 w 5746199"/>
              <a:gd name="connsiteY69" fmla="*/ 5622587 h 5758775"/>
              <a:gd name="connsiteX70" fmla="*/ 3294828 w 5746199"/>
              <a:gd name="connsiteY70" fmla="*/ 5583677 h 5758775"/>
              <a:gd name="connsiteX71" fmla="*/ 3353194 w 5746199"/>
              <a:gd name="connsiteY71" fmla="*/ 5564221 h 5758775"/>
              <a:gd name="connsiteX72" fmla="*/ 3431016 w 5746199"/>
              <a:gd name="connsiteY72" fmla="*/ 5525311 h 5758775"/>
              <a:gd name="connsiteX73" fmla="*/ 3489382 w 5746199"/>
              <a:gd name="connsiteY73" fmla="*/ 5505856 h 5758775"/>
              <a:gd name="connsiteX74" fmla="*/ 3586658 w 5746199"/>
              <a:gd name="connsiteY74" fmla="*/ 5447490 h 5758775"/>
              <a:gd name="connsiteX75" fmla="*/ 3800667 w 5746199"/>
              <a:gd name="connsiteY75" fmla="*/ 5389124 h 5758775"/>
              <a:gd name="connsiteX76" fmla="*/ 3878488 w 5746199"/>
              <a:gd name="connsiteY76" fmla="*/ 5369668 h 5758775"/>
              <a:gd name="connsiteX77" fmla="*/ 4209228 w 5746199"/>
              <a:gd name="connsiteY77" fmla="*/ 5389124 h 5758775"/>
              <a:gd name="connsiteX78" fmla="*/ 4287050 w 5746199"/>
              <a:gd name="connsiteY78" fmla="*/ 5408579 h 5758775"/>
              <a:gd name="connsiteX79" fmla="*/ 4423237 w 5746199"/>
              <a:gd name="connsiteY79" fmla="*/ 5428034 h 5758775"/>
              <a:gd name="connsiteX80" fmla="*/ 4831799 w 5746199"/>
              <a:gd name="connsiteY80" fmla="*/ 5389124 h 5758775"/>
              <a:gd name="connsiteX81" fmla="*/ 4909620 w 5746199"/>
              <a:gd name="connsiteY81" fmla="*/ 5350213 h 5758775"/>
              <a:gd name="connsiteX82" fmla="*/ 5006897 w 5746199"/>
              <a:gd name="connsiteY82" fmla="*/ 5311302 h 5758775"/>
              <a:gd name="connsiteX83" fmla="*/ 5084718 w 5746199"/>
              <a:gd name="connsiteY83" fmla="*/ 5272392 h 5758775"/>
              <a:gd name="connsiteX84" fmla="*/ 5220905 w 5746199"/>
              <a:gd name="connsiteY84" fmla="*/ 5233481 h 5758775"/>
              <a:gd name="connsiteX85" fmla="*/ 5337637 w 5746199"/>
              <a:gd name="connsiteY85" fmla="*/ 5116749 h 5758775"/>
              <a:gd name="connsiteX86" fmla="*/ 5434914 w 5746199"/>
              <a:gd name="connsiteY86" fmla="*/ 5000017 h 5758775"/>
              <a:gd name="connsiteX87" fmla="*/ 5473824 w 5746199"/>
              <a:gd name="connsiteY87" fmla="*/ 4883285 h 5758775"/>
              <a:gd name="connsiteX88" fmla="*/ 5493280 w 5746199"/>
              <a:gd name="connsiteY88" fmla="*/ 4824919 h 5758775"/>
              <a:gd name="connsiteX89" fmla="*/ 5551645 w 5746199"/>
              <a:gd name="connsiteY89" fmla="*/ 4708187 h 5758775"/>
              <a:gd name="connsiteX90" fmla="*/ 5590556 w 5746199"/>
              <a:gd name="connsiteY90" fmla="*/ 4552545 h 5758775"/>
              <a:gd name="connsiteX91" fmla="*/ 5629467 w 5746199"/>
              <a:gd name="connsiteY91" fmla="*/ 4435813 h 5758775"/>
              <a:gd name="connsiteX92" fmla="*/ 5610011 w 5746199"/>
              <a:gd name="connsiteY92" fmla="*/ 4124528 h 5758775"/>
              <a:gd name="connsiteX93" fmla="*/ 5590556 w 5746199"/>
              <a:gd name="connsiteY93" fmla="*/ 4046707 h 5758775"/>
              <a:gd name="connsiteX94" fmla="*/ 5571101 w 5746199"/>
              <a:gd name="connsiteY94" fmla="*/ 3929975 h 5758775"/>
              <a:gd name="connsiteX95" fmla="*/ 5610011 w 5746199"/>
              <a:gd name="connsiteY95" fmla="*/ 3326860 h 5758775"/>
              <a:gd name="connsiteX96" fmla="*/ 5648922 w 5746199"/>
              <a:gd name="connsiteY96" fmla="*/ 3190673 h 5758775"/>
              <a:gd name="connsiteX97" fmla="*/ 5668377 w 5746199"/>
              <a:gd name="connsiteY97" fmla="*/ 3112851 h 5758775"/>
              <a:gd name="connsiteX98" fmla="*/ 5687833 w 5746199"/>
              <a:gd name="connsiteY98" fmla="*/ 3054485 h 5758775"/>
              <a:gd name="connsiteX99" fmla="*/ 5726743 w 5746199"/>
              <a:gd name="connsiteY99" fmla="*/ 2879387 h 5758775"/>
              <a:gd name="connsiteX100" fmla="*/ 5746199 w 5746199"/>
              <a:gd name="connsiteY100" fmla="*/ 2801566 h 5758775"/>
              <a:gd name="connsiteX101" fmla="*/ 5726743 w 5746199"/>
              <a:gd name="connsiteY101" fmla="*/ 2684834 h 5758775"/>
              <a:gd name="connsiteX102" fmla="*/ 5668377 w 5746199"/>
              <a:gd name="connsiteY102" fmla="*/ 2548647 h 5758775"/>
              <a:gd name="connsiteX103" fmla="*/ 5610011 w 5746199"/>
              <a:gd name="connsiteY103" fmla="*/ 2490281 h 5758775"/>
              <a:gd name="connsiteX104" fmla="*/ 5493280 w 5746199"/>
              <a:gd name="connsiteY104" fmla="*/ 2412460 h 5758775"/>
              <a:gd name="connsiteX105" fmla="*/ 5434914 w 5746199"/>
              <a:gd name="connsiteY105" fmla="*/ 2373549 h 5758775"/>
              <a:gd name="connsiteX106" fmla="*/ 5318182 w 5746199"/>
              <a:gd name="connsiteY106" fmla="*/ 2276273 h 5758775"/>
              <a:gd name="connsiteX107" fmla="*/ 5201450 w 5746199"/>
              <a:gd name="connsiteY107" fmla="*/ 2101175 h 5758775"/>
              <a:gd name="connsiteX108" fmla="*/ 5162539 w 5746199"/>
              <a:gd name="connsiteY108" fmla="*/ 2042809 h 5758775"/>
              <a:gd name="connsiteX109" fmla="*/ 5104173 w 5746199"/>
              <a:gd name="connsiteY109" fmla="*/ 1984443 h 5758775"/>
              <a:gd name="connsiteX110" fmla="*/ 5045807 w 5746199"/>
              <a:gd name="connsiteY110" fmla="*/ 1964987 h 5758775"/>
              <a:gd name="connsiteX111" fmla="*/ 4890165 w 5746199"/>
              <a:gd name="connsiteY111" fmla="*/ 1926077 h 5758775"/>
              <a:gd name="connsiteX112" fmla="*/ 4812343 w 5746199"/>
              <a:gd name="connsiteY112" fmla="*/ 1906621 h 5758775"/>
              <a:gd name="connsiteX113" fmla="*/ 4209228 w 5746199"/>
              <a:gd name="connsiteY113" fmla="*/ 1926077 h 5758775"/>
              <a:gd name="connsiteX114" fmla="*/ 4092497 w 5746199"/>
              <a:gd name="connsiteY114" fmla="*/ 1945532 h 5758775"/>
              <a:gd name="connsiteX115" fmla="*/ 3956309 w 5746199"/>
              <a:gd name="connsiteY115" fmla="*/ 1964987 h 5758775"/>
              <a:gd name="connsiteX116" fmla="*/ 3742301 w 5746199"/>
              <a:gd name="connsiteY116" fmla="*/ 2042809 h 5758775"/>
              <a:gd name="connsiteX117" fmla="*/ 3314284 w 5746199"/>
              <a:gd name="connsiteY117" fmla="*/ 2023353 h 5758775"/>
              <a:gd name="connsiteX118" fmla="*/ 3236462 w 5746199"/>
              <a:gd name="connsiteY118" fmla="*/ 1984443 h 5758775"/>
              <a:gd name="connsiteX119" fmla="*/ 3178097 w 5746199"/>
              <a:gd name="connsiteY119" fmla="*/ 1964987 h 5758775"/>
              <a:gd name="connsiteX120" fmla="*/ 3061365 w 5746199"/>
              <a:gd name="connsiteY120" fmla="*/ 1848256 h 5758775"/>
              <a:gd name="connsiteX121" fmla="*/ 3002999 w 5746199"/>
              <a:gd name="connsiteY121" fmla="*/ 1789890 h 5758775"/>
              <a:gd name="connsiteX122" fmla="*/ 2827901 w 5746199"/>
              <a:gd name="connsiteY122" fmla="*/ 1517515 h 5758775"/>
              <a:gd name="connsiteX123" fmla="*/ 2691714 w 5746199"/>
              <a:gd name="connsiteY123" fmla="*/ 1381328 h 5758775"/>
              <a:gd name="connsiteX124" fmla="*/ 2536071 w 5746199"/>
              <a:gd name="connsiteY124" fmla="*/ 1303507 h 5758775"/>
              <a:gd name="connsiteX125" fmla="*/ 2458250 w 5746199"/>
              <a:gd name="connsiteY125" fmla="*/ 1284051 h 5758775"/>
              <a:gd name="connsiteX126" fmla="*/ 2322062 w 5746199"/>
              <a:gd name="connsiteY126" fmla="*/ 1206230 h 5758775"/>
              <a:gd name="connsiteX127" fmla="*/ 2263697 w 5746199"/>
              <a:gd name="connsiteY127" fmla="*/ 1108953 h 5758775"/>
              <a:gd name="connsiteX128" fmla="*/ 2127509 w 5746199"/>
              <a:gd name="connsiteY128" fmla="*/ 972766 h 5758775"/>
              <a:gd name="connsiteX129" fmla="*/ 1971867 w 5746199"/>
              <a:gd name="connsiteY129" fmla="*/ 797668 h 5758775"/>
              <a:gd name="connsiteX130" fmla="*/ 1913501 w 5746199"/>
              <a:gd name="connsiteY130" fmla="*/ 739302 h 5758775"/>
              <a:gd name="connsiteX131" fmla="*/ 1816224 w 5746199"/>
              <a:gd name="connsiteY131" fmla="*/ 642026 h 5758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</a:cxnLst>
            <a:rect l="l" t="t" r="r" b="b"/>
            <a:pathLst>
              <a:path w="5746199" h="5758775">
                <a:moveTo>
                  <a:pt x="1816224" y="642026"/>
                </a:moveTo>
                <a:cubicBezTo>
                  <a:pt x="1774071" y="609600"/>
                  <a:pt x="1874221" y="678274"/>
                  <a:pt x="1660582" y="544749"/>
                </a:cubicBezTo>
                <a:cubicBezTo>
                  <a:pt x="1633085" y="527563"/>
                  <a:pt x="1609740" y="504370"/>
                  <a:pt x="1582760" y="486383"/>
                </a:cubicBezTo>
                <a:cubicBezTo>
                  <a:pt x="1551297" y="465407"/>
                  <a:pt x="1516463" y="449702"/>
                  <a:pt x="1485484" y="428017"/>
                </a:cubicBezTo>
                <a:cubicBezTo>
                  <a:pt x="1341298" y="327087"/>
                  <a:pt x="1442859" y="368413"/>
                  <a:pt x="1329841" y="330741"/>
                </a:cubicBezTo>
                <a:lnTo>
                  <a:pt x="1154743" y="214009"/>
                </a:lnTo>
                <a:cubicBezTo>
                  <a:pt x="1135288" y="201039"/>
                  <a:pt x="1118087" y="183782"/>
                  <a:pt x="1096377" y="175098"/>
                </a:cubicBezTo>
                <a:cubicBezTo>
                  <a:pt x="1026898" y="147306"/>
                  <a:pt x="984891" y="133626"/>
                  <a:pt x="921280" y="97277"/>
                </a:cubicBezTo>
                <a:cubicBezTo>
                  <a:pt x="900978" y="85676"/>
                  <a:pt x="883828" y="68823"/>
                  <a:pt x="862914" y="58366"/>
                </a:cubicBezTo>
                <a:cubicBezTo>
                  <a:pt x="844571" y="49195"/>
                  <a:pt x="823398" y="46989"/>
                  <a:pt x="804548" y="38911"/>
                </a:cubicBezTo>
                <a:cubicBezTo>
                  <a:pt x="777890" y="27486"/>
                  <a:pt x="752667" y="12970"/>
                  <a:pt x="726726" y="0"/>
                </a:cubicBezTo>
                <a:cubicBezTo>
                  <a:pt x="655390" y="6485"/>
                  <a:pt x="583628" y="9326"/>
                  <a:pt x="512718" y="19456"/>
                </a:cubicBezTo>
                <a:cubicBezTo>
                  <a:pt x="492416" y="22356"/>
                  <a:pt x="471415" y="27535"/>
                  <a:pt x="454352" y="38911"/>
                </a:cubicBezTo>
                <a:cubicBezTo>
                  <a:pt x="431459" y="54173"/>
                  <a:pt x="417123" y="79663"/>
                  <a:pt x="395986" y="97277"/>
                </a:cubicBezTo>
                <a:cubicBezTo>
                  <a:pt x="253887" y="215692"/>
                  <a:pt x="435028" y="36846"/>
                  <a:pt x="259799" y="194553"/>
                </a:cubicBezTo>
                <a:cubicBezTo>
                  <a:pt x="218897" y="231365"/>
                  <a:pt x="173591" y="265499"/>
                  <a:pt x="143067" y="311285"/>
                </a:cubicBezTo>
                <a:cubicBezTo>
                  <a:pt x="88894" y="392544"/>
                  <a:pt x="120690" y="353117"/>
                  <a:pt x="45790" y="428017"/>
                </a:cubicBezTo>
                <a:cubicBezTo>
                  <a:pt x="-17081" y="616634"/>
                  <a:pt x="-6744" y="535945"/>
                  <a:pt x="26335" y="817124"/>
                </a:cubicBezTo>
                <a:cubicBezTo>
                  <a:pt x="30088" y="849023"/>
                  <a:pt x="60748" y="913895"/>
                  <a:pt x="84701" y="933856"/>
                </a:cubicBezTo>
                <a:cubicBezTo>
                  <a:pt x="106981" y="952423"/>
                  <a:pt x="137341" y="958377"/>
                  <a:pt x="162522" y="972766"/>
                </a:cubicBezTo>
                <a:cubicBezTo>
                  <a:pt x="268125" y="1033110"/>
                  <a:pt x="172242" y="995462"/>
                  <a:pt x="279254" y="1031132"/>
                </a:cubicBezTo>
                <a:cubicBezTo>
                  <a:pt x="397536" y="1109987"/>
                  <a:pt x="271861" y="1035655"/>
                  <a:pt x="415441" y="1089498"/>
                </a:cubicBezTo>
                <a:cubicBezTo>
                  <a:pt x="522943" y="1129812"/>
                  <a:pt x="473792" y="1133709"/>
                  <a:pt x="590539" y="1186775"/>
                </a:cubicBezTo>
                <a:cubicBezTo>
                  <a:pt x="627878" y="1203747"/>
                  <a:pt x="707271" y="1225685"/>
                  <a:pt x="707271" y="1225685"/>
                </a:cubicBezTo>
                <a:cubicBezTo>
                  <a:pt x="726726" y="1238655"/>
                  <a:pt x="744270" y="1255099"/>
                  <a:pt x="765637" y="1264596"/>
                </a:cubicBezTo>
                <a:cubicBezTo>
                  <a:pt x="803117" y="1281254"/>
                  <a:pt x="848242" y="1280756"/>
                  <a:pt x="882369" y="1303507"/>
                </a:cubicBezTo>
                <a:cubicBezTo>
                  <a:pt x="1049637" y="1415017"/>
                  <a:pt x="838004" y="1281325"/>
                  <a:pt x="999101" y="1361873"/>
                </a:cubicBezTo>
                <a:cubicBezTo>
                  <a:pt x="1020015" y="1372330"/>
                  <a:pt x="1036940" y="1389586"/>
                  <a:pt x="1057467" y="1400783"/>
                </a:cubicBezTo>
                <a:cubicBezTo>
                  <a:pt x="1108389" y="1428558"/>
                  <a:pt x="1164847" y="1446429"/>
                  <a:pt x="1213109" y="1478604"/>
                </a:cubicBezTo>
                <a:cubicBezTo>
                  <a:pt x="1232564" y="1491574"/>
                  <a:pt x="1250561" y="1507058"/>
                  <a:pt x="1271475" y="1517515"/>
                </a:cubicBezTo>
                <a:cubicBezTo>
                  <a:pt x="1432498" y="1598027"/>
                  <a:pt x="1205230" y="1454422"/>
                  <a:pt x="1407662" y="1575881"/>
                </a:cubicBezTo>
                <a:cubicBezTo>
                  <a:pt x="1447762" y="1599941"/>
                  <a:pt x="1485483" y="1627762"/>
                  <a:pt x="1524394" y="1653702"/>
                </a:cubicBezTo>
                <a:cubicBezTo>
                  <a:pt x="1543849" y="1666672"/>
                  <a:pt x="1561846" y="1682156"/>
                  <a:pt x="1582760" y="1692613"/>
                </a:cubicBezTo>
                <a:cubicBezTo>
                  <a:pt x="1734765" y="1768616"/>
                  <a:pt x="1586867" y="1688866"/>
                  <a:pt x="1738403" y="1789890"/>
                </a:cubicBezTo>
                <a:cubicBezTo>
                  <a:pt x="1769867" y="1810866"/>
                  <a:pt x="1806413" y="1824310"/>
                  <a:pt x="1835680" y="1848256"/>
                </a:cubicBezTo>
                <a:cubicBezTo>
                  <a:pt x="1878269" y="1883101"/>
                  <a:pt x="1913501" y="1926077"/>
                  <a:pt x="1952411" y="1964987"/>
                </a:cubicBezTo>
                <a:cubicBezTo>
                  <a:pt x="1978352" y="1990928"/>
                  <a:pt x="2008222" y="2013461"/>
                  <a:pt x="2030233" y="2042809"/>
                </a:cubicBezTo>
                <a:cubicBezTo>
                  <a:pt x="2049688" y="2068749"/>
                  <a:pt x="2067497" y="2096011"/>
                  <a:pt x="2088599" y="2120630"/>
                </a:cubicBezTo>
                <a:cubicBezTo>
                  <a:pt x="2152366" y="2195024"/>
                  <a:pt x="2251243" y="2259539"/>
                  <a:pt x="2322062" y="2315183"/>
                </a:cubicBezTo>
                <a:cubicBezTo>
                  <a:pt x="2451457" y="2416851"/>
                  <a:pt x="2376984" y="2364767"/>
                  <a:pt x="2477705" y="2431915"/>
                </a:cubicBezTo>
                <a:cubicBezTo>
                  <a:pt x="2490675" y="2451370"/>
                  <a:pt x="2500082" y="2473747"/>
                  <a:pt x="2516616" y="2490281"/>
                </a:cubicBezTo>
                <a:cubicBezTo>
                  <a:pt x="2696740" y="2670405"/>
                  <a:pt x="2442114" y="2364452"/>
                  <a:pt x="2633348" y="2587558"/>
                </a:cubicBezTo>
                <a:cubicBezTo>
                  <a:pt x="2676562" y="2637974"/>
                  <a:pt x="2736047" y="2731879"/>
                  <a:pt x="2769535" y="2782111"/>
                </a:cubicBezTo>
                <a:cubicBezTo>
                  <a:pt x="2796253" y="2822188"/>
                  <a:pt x="2850054" y="2900887"/>
                  <a:pt x="2866811" y="2937753"/>
                </a:cubicBezTo>
                <a:cubicBezTo>
                  <a:pt x="2883783" y="2975092"/>
                  <a:pt x="2892752" y="3015574"/>
                  <a:pt x="2905722" y="3054485"/>
                </a:cubicBezTo>
                <a:cubicBezTo>
                  <a:pt x="2935633" y="3144218"/>
                  <a:pt x="2921156" y="3092748"/>
                  <a:pt x="2944633" y="3210128"/>
                </a:cubicBezTo>
                <a:cubicBezTo>
                  <a:pt x="2913579" y="3613812"/>
                  <a:pt x="2954347" y="3351224"/>
                  <a:pt x="2905722" y="3521413"/>
                </a:cubicBezTo>
                <a:cubicBezTo>
                  <a:pt x="2898376" y="3547123"/>
                  <a:pt x="2896800" y="3574657"/>
                  <a:pt x="2886267" y="3599234"/>
                </a:cubicBezTo>
                <a:cubicBezTo>
                  <a:pt x="2877056" y="3620726"/>
                  <a:pt x="2860326" y="3638145"/>
                  <a:pt x="2847356" y="3657600"/>
                </a:cubicBezTo>
                <a:cubicBezTo>
                  <a:pt x="2840871" y="3677055"/>
                  <a:pt x="2838076" y="3698160"/>
                  <a:pt x="2827901" y="3715966"/>
                </a:cubicBezTo>
                <a:cubicBezTo>
                  <a:pt x="2811813" y="3744119"/>
                  <a:pt x="2788382" y="3767401"/>
                  <a:pt x="2769535" y="3793787"/>
                </a:cubicBezTo>
                <a:cubicBezTo>
                  <a:pt x="2755944" y="3812814"/>
                  <a:pt x="2743594" y="3832698"/>
                  <a:pt x="2730624" y="3852153"/>
                </a:cubicBezTo>
                <a:cubicBezTo>
                  <a:pt x="2691492" y="3969552"/>
                  <a:pt x="2733694" y="3860008"/>
                  <a:pt x="2633348" y="4027251"/>
                </a:cubicBezTo>
                <a:cubicBezTo>
                  <a:pt x="2613893" y="4059677"/>
                  <a:pt x="2595958" y="4093064"/>
                  <a:pt x="2574982" y="4124528"/>
                </a:cubicBezTo>
                <a:cubicBezTo>
                  <a:pt x="2556996" y="4151508"/>
                  <a:pt x="2533802" y="4174852"/>
                  <a:pt x="2516616" y="4202349"/>
                </a:cubicBezTo>
                <a:cubicBezTo>
                  <a:pt x="2501245" y="4226943"/>
                  <a:pt x="2492627" y="4255301"/>
                  <a:pt x="2477705" y="4280170"/>
                </a:cubicBezTo>
                <a:cubicBezTo>
                  <a:pt x="2453645" y="4320270"/>
                  <a:pt x="2425824" y="4357991"/>
                  <a:pt x="2399884" y="4396902"/>
                </a:cubicBezTo>
                <a:cubicBezTo>
                  <a:pt x="2357266" y="4460829"/>
                  <a:pt x="2300809" y="4540284"/>
                  <a:pt x="2283152" y="4610911"/>
                </a:cubicBezTo>
                <a:cubicBezTo>
                  <a:pt x="2276667" y="4636851"/>
                  <a:pt x="2268093" y="4662357"/>
                  <a:pt x="2263697" y="4688732"/>
                </a:cubicBezTo>
                <a:cubicBezTo>
                  <a:pt x="2236702" y="4850703"/>
                  <a:pt x="2249447" y="4901380"/>
                  <a:pt x="2205331" y="5077838"/>
                </a:cubicBezTo>
                <a:cubicBezTo>
                  <a:pt x="2198846" y="5103779"/>
                  <a:pt x="2196735" y="5131226"/>
                  <a:pt x="2185875" y="5155660"/>
                </a:cubicBezTo>
                <a:cubicBezTo>
                  <a:pt x="2170517" y="5190215"/>
                  <a:pt x="2146964" y="5220511"/>
                  <a:pt x="2127509" y="5252936"/>
                </a:cubicBezTo>
                <a:cubicBezTo>
                  <a:pt x="2121024" y="5278877"/>
                  <a:pt x="2115400" y="5305048"/>
                  <a:pt x="2108054" y="5330758"/>
                </a:cubicBezTo>
                <a:cubicBezTo>
                  <a:pt x="2052219" y="5526185"/>
                  <a:pt x="2129982" y="5223597"/>
                  <a:pt x="2069143" y="5466945"/>
                </a:cubicBezTo>
                <a:cubicBezTo>
                  <a:pt x="2075628" y="5512341"/>
                  <a:pt x="2068091" y="5562117"/>
                  <a:pt x="2088599" y="5603132"/>
                </a:cubicBezTo>
                <a:cubicBezTo>
                  <a:pt x="2099166" y="5624265"/>
                  <a:pt x="2252326" y="5714695"/>
                  <a:pt x="2263697" y="5719864"/>
                </a:cubicBezTo>
                <a:cubicBezTo>
                  <a:pt x="2301036" y="5736836"/>
                  <a:pt x="2380428" y="5758775"/>
                  <a:pt x="2380428" y="5758775"/>
                </a:cubicBezTo>
                <a:cubicBezTo>
                  <a:pt x="2529586" y="5752290"/>
                  <a:pt x="2678956" y="5749591"/>
                  <a:pt x="2827901" y="5739319"/>
                </a:cubicBezTo>
                <a:cubicBezTo>
                  <a:pt x="2865895" y="5736699"/>
                  <a:pt x="2999297" y="5708931"/>
                  <a:pt x="3041909" y="5700409"/>
                </a:cubicBezTo>
                <a:cubicBezTo>
                  <a:pt x="3233476" y="5604626"/>
                  <a:pt x="2993451" y="5721945"/>
                  <a:pt x="3217007" y="5622587"/>
                </a:cubicBezTo>
                <a:cubicBezTo>
                  <a:pt x="3243509" y="5610808"/>
                  <a:pt x="3268171" y="5595102"/>
                  <a:pt x="3294828" y="5583677"/>
                </a:cubicBezTo>
                <a:cubicBezTo>
                  <a:pt x="3313678" y="5575599"/>
                  <a:pt x="3334344" y="5572299"/>
                  <a:pt x="3353194" y="5564221"/>
                </a:cubicBezTo>
                <a:cubicBezTo>
                  <a:pt x="3379851" y="5552796"/>
                  <a:pt x="3404358" y="5536735"/>
                  <a:pt x="3431016" y="5525311"/>
                </a:cubicBezTo>
                <a:cubicBezTo>
                  <a:pt x="3449866" y="5517233"/>
                  <a:pt x="3471039" y="5515027"/>
                  <a:pt x="3489382" y="5505856"/>
                </a:cubicBezTo>
                <a:cubicBezTo>
                  <a:pt x="3523204" y="5488945"/>
                  <a:pt x="3552233" y="5463138"/>
                  <a:pt x="3586658" y="5447490"/>
                </a:cubicBezTo>
                <a:cubicBezTo>
                  <a:pt x="3673807" y="5407876"/>
                  <a:pt x="3712313" y="5408758"/>
                  <a:pt x="3800667" y="5389124"/>
                </a:cubicBezTo>
                <a:cubicBezTo>
                  <a:pt x="3826769" y="5383324"/>
                  <a:pt x="3852548" y="5376153"/>
                  <a:pt x="3878488" y="5369668"/>
                </a:cubicBezTo>
                <a:cubicBezTo>
                  <a:pt x="3988735" y="5376153"/>
                  <a:pt x="4099288" y="5378653"/>
                  <a:pt x="4209228" y="5389124"/>
                </a:cubicBezTo>
                <a:cubicBezTo>
                  <a:pt x="4235847" y="5391659"/>
                  <a:pt x="4260742" y="5403796"/>
                  <a:pt x="4287050" y="5408579"/>
                </a:cubicBezTo>
                <a:cubicBezTo>
                  <a:pt x="4332167" y="5416782"/>
                  <a:pt x="4377841" y="5421549"/>
                  <a:pt x="4423237" y="5428034"/>
                </a:cubicBezTo>
                <a:cubicBezTo>
                  <a:pt x="4478638" y="5424775"/>
                  <a:pt x="4719965" y="5431062"/>
                  <a:pt x="4831799" y="5389124"/>
                </a:cubicBezTo>
                <a:cubicBezTo>
                  <a:pt x="4858955" y="5378941"/>
                  <a:pt x="4883117" y="5361992"/>
                  <a:pt x="4909620" y="5350213"/>
                </a:cubicBezTo>
                <a:cubicBezTo>
                  <a:pt x="4941533" y="5336029"/>
                  <a:pt x="4974983" y="5325486"/>
                  <a:pt x="5006897" y="5311302"/>
                </a:cubicBezTo>
                <a:cubicBezTo>
                  <a:pt x="5033399" y="5299523"/>
                  <a:pt x="5058061" y="5283817"/>
                  <a:pt x="5084718" y="5272392"/>
                </a:cubicBezTo>
                <a:cubicBezTo>
                  <a:pt x="5123799" y="5255643"/>
                  <a:pt x="5181406" y="5243356"/>
                  <a:pt x="5220905" y="5233481"/>
                </a:cubicBezTo>
                <a:cubicBezTo>
                  <a:pt x="5259816" y="5194570"/>
                  <a:pt x="5307113" y="5162535"/>
                  <a:pt x="5337637" y="5116749"/>
                </a:cubicBezTo>
                <a:cubicBezTo>
                  <a:pt x="5391810" y="5035490"/>
                  <a:pt x="5360014" y="5074917"/>
                  <a:pt x="5434914" y="5000017"/>
                </a:cubicBezTo>
                <a:lnTo>
                  <a:pt x="5473824" y="4883285"/>
                </a:lnTo>
                <a:cubicBezTo>
                  <a:pt x="5480309" y="4863830"/>
                  <a:pt x="5481904" y="4841983"/>
                  <a:pt x="5493280" y="4824919"/>
                </a:cubicBezTo>
                <a:cubicBezTo>
                  <a:pt x="5534147" y="4763617"/>
                  <a:pt x="5533057" y="4776344"/>
                  <a:pt x="5551645" y="4708187"/>
                </a:cubicBezTo>
                <a:cubicBezTo>
                  <a:pt x="5565716" y="4656594"/>
                  <a:pt x="5573645" y="4603278"/>
                  <a:pt x="5590556" y="4552545"/>
                </a:cubicBezTo>
                <a:lnTo>
                  <a:pt x="5629467" y="4435813"/>
                </a:lnTo>
                <a:cubicBezTo>
                  <a:pt x="5622982" y="4332051"/>
                  <a:pt x="5620356" y="4227976"/>
                  <a:pt x="5610011" y="4124528"/>
                </a:cubicBezTo>
                <a:cubicBezTo>
                  <a:pt x="5607350" y="4097922"/>
                  <a:pt x="5595800" y="4072926"/>
                  <a:pt x="5590556" y="4046707"/>
                </a:cubicBezTo>
                <a:cubicBezTo>
                  <a:pt x="5582820" y="4008026"/>
                  <a:pt x="5577586" y="3968886"/>
                  <a:pt x="5571101" y="3929975"/>
                </a:cubicBezTo>
                <a:cubicBezTo>
                  <a:pt x="5579404" y="3747308"/>
                  <a:pt x="5580466" y="3518898"/>
                  <a:pt x="5610011" y="3326860"/>
                </a:cubicBezTo>
                <a:cubicBezTo>
                  <a:pt x="5620148" y="3260972"/>
                  <a:pt x="5631973" y="3249994"/>
                  <a:pt x="5648922" y="3190673"/>
                </a:cubicBezTo>
                <a:cubicBezTo>
                  <a:pt x="5656268" y="3164963"/>
                  <a:pt x="5661031" y="3138561"/>
                  <a:pt x="5668377" y="3112851"/>
                </a:cubicBezTo>
                <a:cubicBezTo>
                  <a:pt x="5674011" y="3093132"/>
                  <a:pt x="5682199" y="3074204"/>
                  <a:pt x="5687833" y="3054485"/>
                </a:cubicBezTo>
                <a:cubicBezTo>
                  <a:pt x="5711557" y="2971453"/>
                  <a:pt x="5706684" y="2969653"/>
                  <a:pt x="5726743" y="2879387"/>
                </a:cubicBezTo>
                <a:cubicBezTo>
                  <a:pt x="5732543" y="2853285"/>
                  <a:pt x="5739714" y="2827506"/>
                  <a:pt x="5746199" y="2801566"/>
                </a:cubicBezTo>
                <a:cubicBezTo>
                  <a:pt x="5739714" y="2762655"/>
                  <a:pt x="5735300" y="2723342"/>
                  <a:pt x="5726743" y="2684834"/>
                </a:cubicBezTo>
                <a:cubicBezTo>
                  <a:pt x="5718548" y="2647956"/>
                  <a:pt x="5687565" y="2575511"/>
                  <a:pt x="5668377" y="2548647"/>
                </a:cubicBezTo>
                <a:cubicBezTo>
                  <a:pt x="5652385" y="2526258"/>
                  <a:pt x="5631729" y="2507173"/>
                  <a:pt x="5610011" y="2490281"/>
                </a:cubicBezTo>
                <a:cubicBezTo>
                  <a:pt x="5573097" y="2461570"/>
                  <a:pt x="5532190" y="2438400"/>
                  <a:pt x="5493280" y="2412460"/>
                </a:cubicBezTo>
                <a:lnTo>
                  <a:pt x="5434914" y="2373549"/>
                </a:lnTo>
                <a:cubicBezTo>
                  <a:pt x="5383035" y="2338963"/>
                  <a:pt x="5358511" y="2328124"/>
                  <a:pt x="5318182" y="2276273"/>
                </a:cubicBezTo>
                <a:cubicBezTo>
                  <a:pt x="5318162" y="2276248"/>
                  <a:pt x="5220914" y="2130372"/>
                  <a:pt x="5201450" y="2101175"/>
                </a:cubicBezTo>
                <a:cubicBezTo>
                  <a:pt x="5188480" y="2081720"/>
                  <a:pt x="5179073" y="2059343"/>
                  <a:pt x="5162539" y="2042809"/>
                </a:cubicBezTo>
                <a:cubicBezTo>
                  <a:pt x="5143084" y="2023354"/>
                  <a:pt x="5127066" y="1999705"/>
                  <a:pt x="5104173" y="1984443"/>
                </a:cubicBezTo>
                <a:cubicBezTo>
                  <a:pt x="5087110" y="1973067"/>
                  <a:pt x="5065592" y="1970383"/>
                  <a:pt x="5045807" y="1964987"/>
                </a:cubicBezTo>
                <a:cubicBezTo>
                  <a:pt x="4994214" y="1950916"/>
                  <a:pt x="4942046" y="1939047"/>
                  <a:pt x="4890165" y="1926077"/>
                </a:cubicBezTo>
                <a:lnTo>
                  <a:pt x="4812343" y="1906621"/>
                </a:lnTo>
                <a:cubicBezTo>
                  <a:pt x="4611305" y="1913106"/>
                  <a:pt x="4410078" y="1915220"/>
                  <a:pt x="4209228" y="1926077"/>
                </a:cubicBezTo>
                <a:cubicBezTo>
                  <a:pt x="4169838" y="1928206"/>
                  <a:pt x="4131485" y="1939534"/>
                  <a:pt x="4092497" y="1945532"/>
                </a:cubicBezTo>
                <a:cubicBezTo>
                  <a:pt x="4047173" y="1952505"/>
                  <a:pt x="4001705" y="1958502"/>
                  <a:pt x="3956309" y="1964987"/>
                </a:cubicBezTo>
                <a:cubicBezTo>
                  <a:pt x="3806446" y="2014942"/>
                  <a:pt x="3877659" y="1988665"/>
                  <a:pt x="3742301" y="2042809"/>
                </a:cubicBezTo>
                <a:cubicBezTo>
                  <a:pt x="3599629" y="2036324"/>
                  <a:pt x="3456162" y="2039724"/>
                  <a:pt x="3314284" y="2023353"/>
                </a:cubicBezTo>
                <a:cubicBezTo>
                  <a:pt x="3285473" y="2020029"/>
                  <a:pt x="3263119" y="1995868"/>
                  <a:pt x="3236462" y="1984443"/>
                </a:cubicBezTo>
                <a:cubicBezTo>
                  <a:pt x="3217613" y="1976365"/>
                  <a:pt x="3197552" y="1971472"/>
                  <a:pt x="3178097" y="1964987"/>
                </a:cubicBezTo>
                <a:lnTo>
                  <a:pt x="3061365" y="1848256"/>
                </a:lnTo>
                <a:cubicBezTo>
                  <a:pt x="3041910" y="1828801"/>
                  <a:pt x="3017155" y="1813483"/>
                  <a:pt x="3002999" y="1789890"/>
                </a:cubicBezTo>
                <a:cubicBezTo>
                  <a:pt x="2969216" y="1733585"/>
                  <a:pt x="2888928" y="1584644"/>
                  <a:pt x="2827901" y="1517515"/>
                </a:cubicBezTo>
                <a:cubicBezTo>
                  <a:pt x="2784716" y="1470011"/>
                  <a:pt x="2749136" y="1410039"/>
                  <a:pt x="2691714" y="1381328"/>
                </a:cubicBezTo>
                <a:cubicBezTo>
                  <a:pt x="2639833" y="1355388"/>
                  <a:pt x="2592344" y="1317576"/>
                  <a:pt x="2536071" y="1303507"/>
                </a:cubicBezTo>
                <a:cubicBezTo>
                  <a:pt x="2510131" y="1297022"/>
                  <a:pt x="2483286" y="1293440"/>
                  <a:pt x="2458250" y="1284051"/>
                </a:cubicBezTo>
                <a:cubicBezTo>
                  <a:pt x="2401824" y="1262891"/>
                  <a:pt x="2370448" y="1238487"/>
                  <a:pt x="2322062" y="1206230"/>
                </a:cubicBezTo>
                <a:cubicBezTo>
                  <a:pt x="2302607" y="1173804"/>
                  <a:pt x="2287905" y="1138003"/>
                  <a:pt x="2263697" y="1108953"/>
                </a:cubicBezTo>
                <a:cubicBezTo>
                  <a:pt x="2222598" y="1059634"/>
                  <a:pt x="2163120" y="1026183"/>
                  <a:pt x="2127509" y="972766"/>
                </a:cubicBezTo>
                <a:cubicBezTo>
                  <a:pt x="2058075" y="868614"/>
                  <a:pt x="2105133" y="930934"/>
                  <a:pt x="1971867" y="797668"/>
                </a:cubicBezTo>
                <a:cubicBezTo>
                  <a:pt x="1952412" y="778213"/>
                  <a:pt x="1936394" y="754564"/>
                  <a:pt x="1913501" y="739302"/>
                </a:cubicBezTo>
                <a:cubicBezTo>
                  <a:pt x="1791373" y="657884"/>
                  <a:pt x="1858377" y="674452"/>
                  <a:pt x="1816224" y="642026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59681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Ellipse 6"/>
          <p:cNvSpPr/>
          <p:nvPr/>
        </p:nvSpPr>
        <p:spPr>
          <a:xfrm>
            <a:off x="3275427" y="2066167"/>
            <a:ext cx="5641145" cy="3502856"/>
          </a:xfrm>
          <a:prstGeom prst="ellipse">
            <a:avLst/>
          </a:prstGeom>
          <a:solidFill>
            <a:schemeClr val="tx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034130" y="2166425"/>
            <a:ext cx="5852161" cy="3475555"/>
          </a:xfrm>
        </p:spPr>
        <p:txBody>
          <a:bodyPr>
            <a:normAutofit/>
          </a:bodyPr>
          <a:lstStyle/>
          <a:p>
            <a:pPr algn="ctr"/>
            <a:r>
              <a:rPr lang="fr-FR" sz="3200" dirty="0" smtClean="0">
                <a:solidFill>
                  <a:schemeClr val="bg1"/>
                </a:solidFill>
              </a:rPr>
              <a:t>DO </a:t>
            </a:r>
            <a:r>
              <a:rPr lang="fr-FR" sz="3200" b="1" smtClean="0">
                <a:solidFill>
                  <a:schemeClr val="bg1"/>
                </a:solidFill>
              </a:rPr>
              <a:t>NUTRIENTS</a:t>
            </a:r>
            <a:r>
              <a:rPr lang="fr-FR" sz="3200" smtClean="0">
                <a:solidFill>
                  <a:schemeClr val="bg1"/>
                </a:solidFill>
              </a:rPr>
              <a:t> IMPACT </a:t>
            </a:r>
            <a:r>
              <a:rPr lang="fr-FR" sz="3200" dirty="0" smtClean="0">
                <a:solidFill>
                  <a:schemeClr val="bg1"/>
                </a:solidFill>
              </a:rPr>
              <a:t>ENVIRONMENTAL </a:t>
            </a:r>
            <a:r>
              <a:rPr lang="fr-FR" sz="3200" b="1" dirty="0" smtClean="0">
                <a:solidFill>
                  <a:schemeClr val="bg1"/>
                </a:solidFill>
              </a:rPr>
              <a:t>FOOTPRINT</a:t>
            </a:r>
            <a:r>
              <a:rPr lang="fr-FR" sz="3200" dirty="0" smtClean="0">
                <a:solidFill>
                  <a:schemeClr val="bg1"/>
                </a:solidFill>
              </a:rPr>
              <a:t> ? </a:t>
            </a:r>
            <a:endParaRPr lang="fr-FR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8880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45350" y="111415"/>
            <a:ext cx="3695700" cy="763981"/>
          </a:xfrm>
        </p:spPr>
        <p:txBody>
          <a:bodyPr/>
          <a:lstStyle/>
          <a:p>
            <a:r>
              <a:rPr lang="fr-FR" dirty="0" smtClean="0"/>
              <a:t>Data Sources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470487" y="894851"/>
            <a:ext cx="5058722" cy="852003"/>
          </a:xfrm>
          <a:solidFill>
            <a:schemeClr val="tx2">
              <a:lumMod val="25000"/>
            </a:schemeClr>
          </a:solidFill>
        </p:spPr>
        <p:txBody>
          <a:bodyPr>
            <a:noAutofit/>
          </a:bodyPr>
          <a:lstStyle/>
          <a:p>
            <a:r>
              <a:rPr lang="fr-FR" sz="2800" dirty="0" err="1" smtClean="0"/>
              <a:t>Environment</a:t>
            </a:r>
            <a:r>
              <a:rPr lang="fr-FR" sz="2800" dirty="0" smtClean="0"/>
              <a:t> </a:t>
            </a:r>
            <a:r>
              <a:rPr lang="fr-FR" sz="2800" dirty="0" err="1" smtClean="0"/>
              <a:t>Indicators</a:t>
            </a:r>
            <a:r>
              <a:rPr lang="fr-FR" sz="2800" dirty="0" smtClean="0"/>
              <a:t> (</a:t>
            </a:r>
            <a:r>
              <a:rPr lang="fr-FR" sz="2800" dirty="0" err="1" smtClean="0"/>
              <a:t>env</a:t>
            </a:r>
            <a:r>
              <a:rPr lang="fr-FR" sz="2800" dirty="0" smtClean="0"/>
              <a:t>)</a:t>
            </a:r>
            <a:endParaRPr lang="fr-FR" sz="2800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242" y="385550"/>
            <a:ext cx="1472120" cy="147212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4"/>
          <a:srcRect t="13638" b="16651"/>
          <a:stretch/>
        </p:blipFill>
        <p:spPr>
          <a:xfrm>
            <a:off x="9093200" y="5214026"/>
            <a:ext cx="2413000" cy="1108954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>
                        <a14:foregroundMark x1="32371" y1="14468" x2="32371" y2="14468"/>
                        <a14:foregroundMark x1="38557" y1="16596" x2="38557" y2="16596"/>
                        <a14:foregroundMark x1="38969" y1="20213" x2="5979" y2="1212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44367" y="1968451"/>
            <a:ext cx="4493503" cy="4354529"/>
          </a:xfrm>
          <a:prstGeom prst="rect">
            <a:avLst/>
          </a:prstGeom>
        </p:spPr>
      </p:pic>
      <p:cxnSp>
        <p:nvCxnSpPr>
          <p:cNvPr id="8" name="Connecteur en angle 7"/>
          <p:cNvCxnSpPr>
            <a:stCxn id="4" idx="2"/>
            <a:endCxn id="6" idx="1"/>
          </p:cNvCxnSpPr>
          <p:nvPr/>
        </p:nvCxnSpPr>
        <p:spPr>
          <a:xfrm rot="16200000" flipH="1">
            <a:off x="778811" y="2580160"/>
            <a:ext cx="2288046" cy="843065"/>
          </a:xfrm>
          <a:prstGeom prst="bentConnector2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en angle 8"/>
          <p:cNvCxnSpPr>
            <a:stCxn id="5" idx="0"/>
            <a:endCxn id="6" idx="3"/>
          </p:cNvCxnSpPr>
          <p:nvPr/>
        </p:nvCxnSpPr>
        <p:spPr>
          <a:xfrm rot="16200000" flipV="1">
            <a:off x="8034630" y="2948956"/>
            <a:ext cx="1068310" cy="3461830"/>
          </a:xfrm>
          <a:prstGeom prst="bentConnector2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Ellipse 12"/>
          <p:cNvSpPr/>
          <p:nvPr/>
        </p:nvSpPr>
        <p:spPr>
          <a:xfrm>
            <a:off x="6555769" y="3949430"/>
            <a:ext cx="311961" cy="3307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Ellipse 13"/>
          <p:cNvSpPr/>
          <p:nvPr/>
        </p:nvSpPr>
        <p:spPr>
          <a:xfrm>
            <a:off x="2314507" y="3980347"/>
            <a:ext cx="311961" cy="3307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/>
          <p:cNvSpPr txBox="1"/>
          <p:nvPr/>
        </p:nvSpPr>
        <p:spPr>
          <a:xfrm>
            <a:off x="7101191" y="2665379"/>
            <a:ext cx="4314893" cy="954107"/>
          </a:xfrm>
          <a:prstGeom prst="rect">
            <a:avLst/>
          </a:prstGeom>
          <a:solidFill>
            <a:srgbClr val="291710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fr-FR" sz="2800" dirty="0" err="1" smtClean="0"/>
              <a:t>Nutrients</a:t>
            </a:r>
            <a:r>
              <a:rPr lang="fr-FR" sz="2800" dirty="0" smtClean="0"/>
              <a:t> (</a:t>
            </a:r>
            <a:r>
              <a:rPr lang="fr-FR" sz="2800" dirty="0" err="1" smtClean="0"/>
              <a:t>nut</a:t>
            </a:r>
            <a:r>
              <a:rPr lang="fr-FR" sz="2800" dirty="0" smtClean="0"/>
              <a:t>)</a:t>
            </a:r>
          </a:p>
          <a:p>
            <a:pPr marL="285750" indent="-285750">
              <a:buFont typeface="Arial" charset="0"/>
              <a:buChar char="•"/>
            </a:pPr>
            <a:r>
              <a:rPr lang="fr-FR" sz="2800" dirty="0" smtClean="0"/>
              <a:t>Food </a:t>
            </a:r>
            <a:r>
              <a:rPr lang="fr-FR" sz="2800" dirty="0" err="1" smtClean="0"/>
              <a:t>Category</a:t>
            </a:r>
            <a:r>
              <a:rPr lang="fr-FR" sz="2800" dirty="0" smtClean="0"/>
              <a:t> (group)</a:t>
            </a:r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797913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llipse 6"/>
          <p:cNvSpPr/>
          <p:nvPr/>
        </p:nvSpPr>
        <p:spPr>
          <a:xfrm>
            <a:off x="539263" y="0"/>
            <a:ext cx="7010400" cy="662650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374297" y="386026"/>
            <a:ext cx="7958331" cy="748370"/>
          </a:xfrm>
        </p:spPr>
        <p:txBody>
          <a:bodyPr/>
          <a:lstStyle/>
          <a:p>
            <a:r>
              <a:rPr lang="fr-FR" dirty="0" smtClean="0"/>
              <a:t>Food </a:t>
            </a:r>
            <a:r>
              <a:rPr lang="fr-FR" dirty="0" err="1" smtClean="0"/>
              <a:t>Categories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5556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90973" y="3227703"/>
            <a:ext cx="7191982" cy="3775791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6166" y="4707092"/>
            <a:ext cx="1433711" cy="1433711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17181" y="3789956"/>
            <a:ext cx="2050410" cy="2050410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 rotWithShape="1">
          <a:blip r:embed="rId6"/>
          <a:srcRect t="27341" r="35654"/>
          <a:stretch/>
        </p:blipFill>
        <p:spPr>
          <a:xfrm>
            <a:off x="5944209" y="3342968"/>
            <a:ext cx="859714" cy="970772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 rotWithShape="1">
          <a:blip r:embed="rId6"/>
          <a:srcRect l="64401" t="958" r="-5665" b="-958"/>
          <a:stretch/>
        </p:blipFill>
        <p:spPr>
          <a:xfrm>
            <a:off x="6010287" y="1150598"/>
            <a:ext cx="697756" cy="1690949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99232" y="656245"/>
            <a:ext cx="1169435" cy="1169435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35704" y="623772"/>
            <a:ext cx="1342718" cy="1342718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00364" y="2301626"/>
            <a:ext cx="1169435" cy="1169435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92694" y="3227703"/>
            <a:ext cx="1747685" cy="1747685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69164" y="1758168"/>
            <a:ext cx="1252104" cy="1252104"/>
          </a:xfrm>
          <a:prstGeom prst="rect">
            <a:avLst/>
          </a:prstGeom>
        </p:spPr>
      </p:pic>
      <p:pic>
        <p:nvPicPr>
          <p:cNvPr id="17" name="Imag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667441" y="2384220"/>
            <a:ext cx="992660" cy="992660"/>
          </a:xfrm>
          <a:prstGeom prst="rect">
            <a:avLst/>
          </a:prstGeom>
        </p:spPr>
      </p:pic>
      <p:pic>
        <p:nvPicPr>
          <p:cNvPr id="18" name="Image 17"/>
          <p:cNvPicPr>
            <a:picLocks noChangeAspect="1"/>
          </p:cNvPicPr>
          <p:nvPr/>
        </p:nvPicPr>
        <p:blipFill rotWithShape="1">
          <a:blip r:embed="rId13"/>
          <a:srcRect l="27234" t="11902" r="16760" b="14441"/>
          <a:stretch/>
        </p:blipFill>
        <p:spPr>
          <a:xfrm>
            <a:off x="3525446" y="3695775"/>
            <a:ext cx="827364" cy="1173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810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Sub</a:t>
            </a:r>
            <a:r>
              <a:rPr lang="fr-FR" dirty="0" smtClean="0"/>
              <a:t> Questions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259840" y="2092961"/>
            <a:ext cx="9952326" cy="4034804"/>
          </a:xfrm>
        </p:spPr>
        <p:txBody>
          <a:bodyPr>
            <a:normAutofit/>
          </a:bodyPr>
          <a:lstStyle/>
          <a:p>
            <a:pPr lvl="1"/>
            <a:r>
              <a:rPr lang="fr-FR" sz="3200" dirty="0"/>
              <a:t>Is </a:t>
            </a:r>
            <a:r>
              <a:rPr lang="fr-FR" sz="3200" dirty="0" err="1"/>
              <a:t>there</a:t>
            </a:r>
            <a:r>
              <a:rPr lang="fr-FR" sz="3200" dirty="0"/>
              <a:t> </a:t>
            </a:r>
            <a:r>
              <a:rPr lang="fr-FR" sz="3200" dirty="0" err="1"/>
              <a:t>any</a:t>
            </a:r>
            <a:r>
              <a:rPr lang="fr-FR" sz="3200" dirty="0"/>
              <a:t> </a:t>
            </a:r>
            <a:r>
              <a:rPr lang="fr-FR" sz="3200" dirty="0" err="1" smtClean="0"/>
              <a:t>correlation</a:t>
            </a:r>
            <a:r>
              <a:rPr lang="fr-FR" sz="3200" dirty="0" smtClean="0"/>
              <a:t> </a:t>
            </a:r>
            <a:r>
              <a:rPr lang="fr-FR" sz="3200" dirty="0" err="1" smtClean="0"/>
              <a:t>between</a:t>
            </a:r>
            <a:r>
              <a:rPr lang="fr-FR" sz="3200" dirty="0" smtClean="0"/>
              <a:t> </a:t>
            </a:r>
            <a:r>
              <a:rPr lang="fr-FR" sz="3200" dirty="0" err="1" smtClean="0"/>
              <a:t>nutrient</a:t>
            </a:r>
            <a:r>
              <a:rPr lang="fr-FR" sz="3200" dirty="0" smtClean="0"/>
              <a:t> </a:t>
            </a:r>
            <a:r>
              <a:rPr lang="fr-FR" sz="3200" dirty="0" err="1"/>
              <a:t>richness</a:t>
            </a:r>
            <a:r>
              <a:rPr lang="fr-FR" sz="3200" dirty="0"/>
              <a:t> and </a:t>
            </a:r>
            <a:r>
              <a:rPr lang="fr-FR" sz="3200" dirty="0" err="1"/>
              <a:t>environmental</a:t>
            </a:r>
            <a:r>
              <a:rPr lang="fr-FR" sz="3200" dirty="0"/>
              <a:t> impact? </a:t>
            </a:r>
            <a:endParaRPr lang="fr-FR" sz="3200" dirty="0" smtClean="0"/>
          </a:p>
          <a:p>
            <a:pPr lvl="1"/>
            <a:r>
              <a:rPr lang="fr-FR" sz="3200" dirty="0" err="1" smtClean="0"/>
              <a:t>Which</a:t>
            </a:r>
            <a:r>
              <a:rPr lang="fr-FR" sz="3200" dirty="0" smtClean="0"/>
              <a:t> </a:t>
            </a:r>
            <a:r>
              <a:rPr lang="fr-FR" sz="3200" dirty="0" err="1"/>
              <a:t>food</a:t>
            </a:r>
            <a:r>
              <a:rPr lang="fr-FR" sz="3200" dirty="0"/>
              <a:t> </a:t>
            </a:r>
            <a:r>
              <a:rPr lang="fr-FR" sz="3200" dirty="0" err="1"/>
              <a:t>categories</a:t>
            </a:r>
            <a:r>
              <a:rPr lang="fr-FR" sz="3200" dirty="0"/>
              <a:t> are the </a:t>
            </a:r>
            <a:r>
              <a:rPr lang="fr-FR" sz="3200" dirty="0" err="1"/>
              <a:t>most</a:t>
            </a:r>
            <a:r>
              <a:rPr lang="fr-FR" sz="3200" dirty="0"/>
              <a:t> </a:t>
            </a:r>
            <a:r>
              <a:rPr lang="fr-FR" sz="3200" dirty="0" err="1" smtClean="0"/>
              <a:t>impactful</a:t>
            </a:r>
            <a:r>
              <a:rPr lang="fr-FR" sz="3200" dirty="0" smtClean="0"/>
              <a:t>?</a:t>
            </a:r>
            <a:endParaRPr lang="fr-FR" sz="3200" dirty="0"/>
          </a:p>
          <a:p>
            <a:pPr lvl="1"/>
            <a:r>
              <a:rPr lang="fr-FR" sz="3200" dirty="0" err="1"/>
              <a:t>Which</a:t>
            </a:r>
            <a:r>
              <a:rPr lang="fr-FR" sz="3200" dirty="0"/>
              <a:t> </a:t>
            </a:r>
            <a:r>
              <a:rPr lang="fr-FR" sz="3200" dirty="0" err="1"/>
              <a:t>nutritional</a:t>
            </a:r>
            <a:r>
              <a:rPr lang="fr-FR" sz="3200" dirty="0"/>
              <a:t> </a:t>
            </a:r>
            <a:r>
              <a:rPr lang="fr-FR" sz="3200" dirty="0" err="1" smtClean="0"/>
              <a:t>indicators</a:t>
            </a:r>
            <a:r>
              <a:rPr lang="fr-FR" sz="3200" dirty="0" smtClean="0"/>
              <a:t> are </a:t>
            </a:r>
            <a:r>
              <a:rPr lang="fr-FR" sz="3200" dirty="0"/>
              <a:t>the </a:t>
            </a:r>
            <a:r>
              <a:rPr lang="fr-FR" sz="3200" dirty="0" err="1"/>
              <a:t>most</a:t>
            </a:r>
            <a:r>
              <a:rPr lang="fr-FR" sz="3200" dirty="0"/>
              <a:t> </a:t>
            </a:r>
            <a:r>
              <a:rPr lang="fr-FR" sz="3200" dirty="0" err="1"/>
              <a:t>impactful</a:t>
            </a:r>
            <a:r>
              <a:rPr lang="fr-FR" sz="3200" dirty="0"/>
              <a:t>?</a:t>
            </a:r>
          </a:p>
          <a:p>
            <a:endParaRPr lang="fr-FR" sz="3600" dirty="0"/>
          </a:p>
        </p:txBody>
      </p:sp>
    </p:spTree>
    <p:extLst>
      <p:ext uri="{BB962C8B-B14F-4D97-AF65-F5344CB8AC3E}">
        <p14:creationId xmlns:p14="http://schemas.microsoft.com/office/powerpoint/2010/main" val="1731690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241242" y="323421"/>
            <a:ext cx="2995632" cy="1047095"/>
          </a:xfrm>
        </p:spPr>
        <p:txBody>
          <a:bodyPr/>
          <a:lstStyle/>
          <a:p>
            <a:r>
              <a:rPr lang="fr-FR" dirty="0" err="1" smtClean="0"/>
              <a:t>Nutrients</a:t>
            </a:r>
            <a:endParaRPr lang="fr-FR" dirty="0"/>
          </a:p>
        </p:txBody>
      </p:sp>
      <p:graphicFrame>
        <p:nvGraphicFramePr>
          <p:cNvPr id="4" name="Espace réservé du contenu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36084131"/>
              </p:ext>
            </p:extLst>
          </p:nvPr>
        </p:nvGraphicFramePr>
        <p:xfrm>
          <a:off x="2118218" y="3840557"/>
          <a:ext cx="8936469" cy="2964237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3233979"/>
                <a:gridCol w="2812208"/>
                <a:gridCol w="2890282"/>
              </a:tblGrid>
              <a:tr h="399672">
                <a:tc>
                  <a:txBody>
                    <a:bodyPr/>
                    <a:lstStyle/>
                    <a:p>
                      <a:r>
                        <a:rPr lang="en-US" sz="1500" dirty="0" smtClean="0">
                          <a:effectLst/>
                        </a:rPr>
                        <a:t>No</a:t>
                      </a:r>
                      <a:r>
                        <a:rPr lang="en-US" sz="1500" baseline="0" dirty="0" smtClean="0">
                          <a:effectLst/>
                        </a:rPr>
                        <a:t> interaction (&lt;2)</a:t>
                      </a:r>
                      <a:endParaRPr lang="fr-FR" sz="1500" dirty="0">
                        <a:effectLst/>
                        <a:latin typeface="Calibri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 smtClean="0">
                          <a:effectLst/>
                        </a:rPr>
                        <a:t>Low interaction</a:t>
                      </a:r>
                      <a:r>
                        <a:rPr lang="en-US" sz="1500" dirty="0">
                          <a:effectLst/>
                        </a:rPr>
                        <a:t>) (2 to 3)</a:t>
                      </a:r>
                      <a:endParaRPr lang="fr-FR" sz="1500" dirty="0">
                        <a:effectLst/>
                        <a:latin typeface="Calibri" charset="0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 smtClean="0">
                          <a:effectLst/>
                        </a:rPr>
                        <a:t>High (&gt;</a:t>
                      </a:r>
                      <a:r>
                        <a:rPr lang="en-US" sz="1500" dirty="0">
                          <a:effectLst/>
                        </a:rPr>
                        <a:t>3 interactions)</a:t>
                      </a:r>
                      <a:endParaRPr lang="fr-FR" sz="1500" dirty="0">
                        <a:effectLst/>
                        <a:latin typeface="Calibri" charset="0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/>
                    </a:solidFill>
                  </a:tcPr>
                </a:tc>
              </a:tr>
              <a:tr h="2564565">
                <a:tc>
                  <a:txBody>
                    <a:bodyPr/>
                    <a:lstStyle/>
                    <a:p>
                      <a:pPr marL="342900" lvl="0" indent="-342900">
                        <a:spcAft>
                          <a:spcPts val="0"/>
                        </a:spcAft>
                        <a:buFont typeface="Arial" charset="0"/>
                        <a:buChar char="•"/>
                      </a:pPr>
                      <a:r>
                        <a:rPr lang="fr-FR" sz="1500" dirty="0" err="1">
                          <a:effectLst/>
                        </a:rPr>
                        <a:t>Energy</a:t>
                      </a:r>
                      <a:r>
                        <a:rPr lang="fr-FR" sz="1500" dirty="0">
                          <a:effectLst/>
                        </a:rPr>
                        <a:t> (kJ/kg)</a:t>
                      </a:r>
                    </a:p>
                    <a:p>
                      <a:pPr marL="285750" indent="-285750">
                        <a:spcAft>
                          <a:spcPts val="0"/>
                        </a:spcAft>
                        <a:buFont typeface="Arial" charset="0"/>
                        <a:buChar char="•"/>
                      </a:pPr>
                      <a:r>
                        <a:rPr lang="en-US" sz="1500" dirty="0">
                          <a:effectLst/>
                        </a:rPr>
                        <a:t> </a:t>
                      </a:r>
                      <a:r>
                        <a:rPr lang="fr-FR" sz="1500" dirty="0" smtClean="0">
                          <a:effectLst/>
                        </a:rPr>
                        <a:t>‘</a:t>
                      </a:r>
                      <a:r>
                        <a:rPr lang="en-US" sz="1500" dirty="0">
                          <a:effectLst/>
                        </a:rPr>
                        <a:t>Sodium (mg/kg)</a:t>
                      </a:r>
                      <a:r>
                        <a:rPr lang="fr-FR" sz="1500" dirty="0" smtClean="0">
                          <a:effectLst/>
                        </a:rPr>
                        <a:t>’‘</a:t>
                      </a:r>
                    </a:p>
                    <a:p>
                      <a:pPr marL="342900" lvl="0" indent="-342900">
                        <a:spcAft>
                          <a:spcPts val="0"/>
                        </a:spcAft>
                        <a:buFont typeface="Arial" charset="0"/>
                        <a:buChar char="•"/>
                      </a:pPr>
                      <a:r>
                        <a:rPr lang="en-US" sz="1500" dirty="0" smtClean="0">
                          <a:effectLst/>
                        </a:rPr>
                        <a:t>Vitamin </a:t>
                      </a:r>
                      <a:r>
                        <a:rPr lang="en-US" sz="1500" dirty="0">
                          <a:effectLst/>
                        </a:rPr>
                        <a:t>C (mg/kg)</a:t>
                      </a:r>
                      <a:r>
                        <a:rPr lang="fr-FR" sz="1500" dirty="0">
                          <a:effectLst/>
                        </a:rPr>
                        <a:t>’ </a:t>
                      </a:r>
                      <a:r>
                        <a:rPr lang="en-US" sz="1500" dirty="0" smtClean="0">
                          <a:effectLst/>
                        </a:rPr>
                        <a:t>‘</a:t>
                      </a:r>
                    </a:p>
                    <a:p>
                      <a:pPr marL="342900" lvl="0" indent="-342900">
                        <a:spcAft>
                          <a:spcPts val="0"/>
                        </a:spcAft>
                        <a:buFont typeface="Arial" charset="0"/>
                        <a:buChar char="•"/>
                      </a:pPr>
                      <a:r>
                        <a:rPr lang="en-US" sz="1500" dirty="0" smtClean="0">
                          <a:effectLst/>
                        </a:rPr>
                        <a:t>Sodium </a:t>
                      </a:r>
                      <a:r>
                        <a:rPr lang="en-US" sz="1500" dirty="0">
                          <a:effectLst/>
                        </a:rPr>
                        <a:t>(mg/kg)’</a:t>
                      </a:r>
                      <a:endParaRPr lang="fr-FR" sz="1500" dirty="0">
                        <a:effectLst/>
                      </a:endParaRPr>
                    </a:p>
                    <a:p>
                      <a:pPr marL="342900" lvl="0" indent="-342900">
                        <a:spcAft>
                          <a:spcPts val="0"/>
                        </a:spcAft>
                        <a:buFont typeface="Arial" charset="0"/>
                        <a:buChar char="•"/>
                      </a:pPr>
                      <a:r>
                        <a:rPr lang="en-US" sz="1500" dirty="0">
                          <a:effectLst/>
                        </a:rPr>
                        <a:t>Calcium (mg/kg)</a:t>
                      </a:r>
                      <a:endParaRPr lang="fr-FR" sz="1500" dirty="0">
                        <a:effectLst/>
                      </a:endParaRPr>
                    </a:p>
                    <a:p>
                      <a:pPr marL="342900" lvl="0" indent="-342900">
                        <a:spcAft>
                          <a:spcPts val="0"/>
                        </a:spcAft>
                        <a:buFont typeface="Arial" charset="0"/>
                        <a:buChar char="•"/>
                      </a:pPr>
                      <a:r>
                        <a:rPr lang="en-US" sz="1500" dirty="0">
                          <a:effectLst/>
                        </a:rPr>
                        <a:t>Salt (g/kg)	</a:t>
                      </a:r>
                      <a:endParaRPr lang="fr-FR" sz="1500" dirty="0">
                        <a:effectLst/>
                      </a:endParaRPr>
                    </a:p>
                    <a:p>
                      <a:pPr marL="342900" lvl="0" indent="-342900">
                        <a:spcAft>
                          <a:spcPts val="0"/>
                        </a:spcAft>
                        <a:buFont typeface="Arial" charset="0"/>
                        <a:buChar char="•"/>
                      </a:pPr>
                      <a:r>
                        <a:rPr lang="en-US" sz="1500" dirty="0">
                          <a:effectLst/>
                        </a:rPr>
                        <a:t>FA mono (g/kg)</a:t>
                      </a:r>
                      <a:endParaRPr lang="fr-FR" sz="1500" dirty="0">
                        <a:effectLst/>
                      </a:endParaRPr>
                    </a:p>
                    <a:p>
                      <a:pPr marL="342900" lvl="0" indent="-342900">
                        <a:spcAft>
                          <a:spcPts val="0"/>
                        </a:spcAft>
                        <a:buFont typeface="Arial" charset="0"/>
                        <a:buChar char="•"/>
                      </a:pPr>
                      <a:r>
                        <a:rPr lang="en-US" sz="1500" dirty="0">
                          <a:effectLst/>
                        </a:rPr>
                        <a:t>FA saturated (g/kg)</a:t>
                      </a:r>
                      <a:endParaRPr lang="fr-FR" sz="1500" dirty="0">
                        <a:effectLst/>
                      </a:endParaRPr>
                    </a:p>
                    <a:p>
                      <a:pPr marL="342900" lvl="0" indent="-342900">
                        <a:spcAft>
                          <a:spcPts val="0"/>
                        </a:spcAft>
                        <a:buFont typeface="Arial" charset="0"/>
                        <a:buChar char="•"/>
                      </a:pPr>
                      <a:r>
                        <a:rPr lang="en-US" sz="1500" dirty="0">
                          <a:effectLst/>
                        </a:rPr>
                        <a:t>Calcium (</a:t>
                      </a:r>
                      <a:r>
                        <a:rPr lang="en-US" sz="1500" dirty="0" smtClean="0">
                          <a:effectLst/>
                        </a:rPr>
                        <a:t>mg/kg)</a:t>
                      </a:r>
                      <a:r>
                        <a:rPr lang="en-US" sz="1500" dirty="0">
                          <a:effectLst/>
                        </a:rPr>
                        <a:t>	</a:t>
                      </a:r>
                      <a:endParaRPr lang="fr-FR" sz="1500" dirty="0">
                        <a:effectLst/>
                      </a:endParaRPr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endParaRPr lang="fr-FR" sz="1500" dirty="0">
                        <a:effectLst/>
                        <a:latin typeface="Calibri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lvl="0" indent="-342900">
                        <a:spcAft>
                          <a:spcPts val="0"/>
                        </a:spcAft>
                        <a:buFont typeface="Arial" charset="0"/>
                        <a:buChar char="•"/>
                      </a:pPr>
                      <a:r>
                        <a:rPr lang="en-US" sz="1500" dirty="0">
                          <a:effectLst/>
                        </a:rPr>
                        <a:t>Fat (g/kg)</a:t>
                      </a:r>
                      <a:endParaRPr lang="fr-FR" sz="1500" dirty="0">
                        <a:effectLst/>
                      </a:endParaRPr>
                    </a:p>
                    <a:p>
                      <a:pPr marL="342900" lvl="0" indent="-342900">
                        <a:spcAft>
                          <a:spcPts val="0"/>
                        </a:spcAft>
                        <a:buFont typeface="Arial" charset="0"/>
                        <a:buChar char="•"/>
                      </a:pPr>
                      <a:r>
                        <a:rPr lang="fr-FR" sz="1500" dirty="0">
                          <a:effectLst/>
                        </a:rPr>
                        <a:t>Water (g/kg)</a:t>
                      </a:r>
                    </a:p>
                    <a:p>
                      <a:pPr marL="342900" lvl="0" indent="-342900">
                        <a:spcAft>
                          <a:spcPts val="0"/>
                        </a:spcAft>
                        <a:buFont typeface="Arial" charset="0"/>
                        <a:buChar char="•"/>
                      </a:pPr>
                      <a:r>
                        <a:rPr lang="en-US" sz="1500" dirty="0" err="1">
                          <a:effectLst/>
                        </a:rPr>
                        <a:t>Fibres</a:t>
                      </a:r>
                      <a:r>
                        <a:rPr lang="en-US" sz="1500" dirty="0">
                          <a:effectLst/>
                        </a:rPr>
                        <a:t> (g/kg)</a:t>
                      </a:r>
                      <a:endParaRPr lang="fr-FR" sz="1500" dirty="0">
                        <a:effectLst/>
                      </a:endParaRPr>
                    </a:p>
                    <a:p>
                      <a:pPr marL="342900" lvl="0" indent="-342900">
                        <a:spcAft>
                          <a:spcPts val="0"/>
                        </a:spcAft>
                        <a:buFont typeface="Arial" charset="0"/>
                        <a:buChar char="•"/>
                      </a:pPr>
                      <a:r>
                        <a:rPr lang="en-US" sz="1500" dirty="0">
                          <a:effectLst/>
                        </a:rPr>
                        <a:t>Ash (g/kg)</a:t>
                      </a:r>
                      <a:endParaRPr lang="fr-FR" sz="1500" dirty="0">
                        <a:effectLst/>
                      </a:endParaRPr>
                    </a:p>
                    <a:p>
                      <a:pPr marL="342900" lvl="0" indent="-342900">
                        <a:spcAft>
                          <a:spcPts val="0"/>
                        </a:spcAft>
                        <a:buFont typeface="Arial" charset="0"/>
                        <a:buChar char="•"/>
                      </a:pPr>
                      <a:r>
                        <a:rPr lang="en-US" sz="1500" dirty="0">
                          <a:effectLst/>
                        </a:rPr>
                        <a:t>FA poly (g/kg)</a:t>
                      </a:r>
                      <a:endParaRPr lang="fr-FR" sz="1500" dirty="0">
                        <a:effectLst/>
                      </a:endParaRPr>
                    </a:p>
                    <a:p>
                      <a:pPr marL="342900" lvl="0" indent="-342900">
                        <a:spcAft>
                          <a:spcPts val="0"/>
                        </a:spcAft>
                        <a:buFont typeface="Arial" charset="0"/>
                        <a:buChar char="•"/>
                      </a:pPr>
                      <a:r>
                        <a:rPr lang="en-US" sz="1500" dirty="0">
                          <a:effectLst/>
                        </a:rPr>
                        <a:t>Iron (mg/kg)		</a:t>
                      </a:r>
                      <a:endParaRPr lang="fr-FR" sz="1500" dirty="0">
                        <a:effectLst/>
                      </a:endParaRPr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sz="1500" dirty="0">
                          <a:effectLst/>
                        </a:rPr>
                        <a:t>Phosphorus (mg/kg</a:t>
                      </a:r>
                      <a:r>
                        <a:rPr lang="en-US" sz="1500" dirty="0" smtClean="0">
                          <a:effectLst/>
                        </a:rPr>
                        <a:t>)</a:t>
                      </a:r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sz="1500" dirty="0" smtClean="0">
                          <a:effectLst/>
                        </a:rPr>
                        <a:t>Vitamin </a:t>
                      </a:r>
                      <a:r>
                        <a:rPr lang="en-US" sz="1500" dirty="0">
                          <a:effectLst/>
                        </a:rPr>
                        <a:t>B1 </a:t>
                      </a:r>
                      <a:endParaRPr lang="en-US" sz="1500" dirty="0" smtClean="0">
                        <a:effectLst/>
                      </a:endParaRPr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sz="1500" dirty="0" smtClean="0">
                          <a:effectLst/>
                        </a:rPr>
                        <a:t>Vitamin </a:t>
                      </a:r>
                      <a:r>
                        <a:rPr lang="en-US" sz="1500" dirty="0">
                          <a:effectLst/>
                        </a:rPr>
                        <a:t>B2 </a:t>
                      </a:r>
                      <a:endParaRPr lang="fr-FR" sz="1500" dirty="0">
                        <a:effectLst/>
                        <a:latin typeface="Calibri" charset="0"/>
                      </a:endParaRPr>
                    </a:p>
                  </a:txBody>
                  <a:tcPr marL="68580" marR="6858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lvl="0" indent="-342900">
                        <a:spcAft>
                          <a:spcPts val="0"/>
                        </a:spcAft>
                        <a:buFont typeface="Arial" charset="0"/>
                        <a:buChar char="•"/>
                      </a:pPr>
                      <a:r>
                        <a:rPr lang="en-US" sz="1500" dirty="0">
                          <a:effectLst/>
                        </a:rPr>
                        <a:t>FA poly (g/kg)</a:t>
                      </a:r>
                      <a:endParaRPr lang="fr-FR" sz="1500" dirty="0">
                        <a:effectLst/>
                      </a:endParaRPr>
                    </a:p>
                    <a:p>
                      <a:pPr marL="342900" lvl="0" indent="-342900">
                        <a:spcAft>
                          <a:spcPts val="0"/>
                        </a:spcAft>
                        <a:buFont typeface="Arial" charset="0"/>
                        <a:buChar char="•"/>
                      </a:pPr>
                      <a:r>
                        <a:rPr lang="en-US" sz="1500" b="0" cap="none" spc="0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</a:rPr>
                        <a:t>Sugars (g/kg)</a:t>
                      </a:r>
                      <a:r>
                        <a:rPr lang="fr-FR" sz="1500" b="0" cap="none" spc="0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</a:rPr>
                        <a:t> Carbohydrate </a:t>
                      </a:r>
                      <a:r>
                        <a:rPr lang="fr-FR" sz="1500" dirty="0">
                          <a:effectLst/>
                        </a:rPr>
                        <a:t>(g/kg)</a:t>
                      </a:r>
                    </a:p>
                    <a:p>
                      <a:pPr marL="342900" lvl="0" indent="-342900">
                        <a:spcAft>
                          <a:spcPts val="0"/>
                        </a:spcAft>
                        <a:buFont typeface="Arial" charset="0"/>
                        <a:buChar char="•"/>
                      </a:pPr>
                      <a:r>
                        <a:rPr lang="en-US" sz="1500" dirty="0" smtClean="0">
                          <a:effectLst/>
                        </a:rPr>
                        <a:t>Magnesium </a:t>
                      </a:r>
                      <a:r>
                        <a:rPr lang="en-US" sz="1500" dirty="0">
                          <a:effectLst/>
                        </a:rPr>
                        <a:t>(</a:t>
                      </a:r>
                      <a:r>
                        <a:rPr lang="en-US" sz="1500" dirty="0" smtClean="0">
                          <a:effectLst/>
                        </a:rPr>
                        <a:t>mg/kg)</a:t>
                      </a:r>
                      <a:endParaRPr lang="fr-FR" sz="1500" dirty="0">
                        <a:effectLst/>
                      </a:endParaRPr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sz="1500" dirty="0">
                          <a:effectLst/>
                        </a:rPr>
                        <a:t>Potassium (mg/kg</a:t>
                      </a:r>
                      <a:r>
                        <a:rPr lang="en-US" sz="1500" dirty="0" smtClean="0">
                          <a:effectLst/>
                        </a:rPr>
                        <a:t>)</a:t>
                      </a:r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sz="1500" b="1" cap="none" spc="0" dirty="0" smtClean="0">
                          <a:ln w="12700" cmpd="sng">
                            <a:solidFill>
                              <a:schemeClr val="accent4"/>
                            </a:solidFill>
                            <a:prstDash val="solid"/>
                          </a:ln>
                          <a:gradFill>
                            <a:gsLst>
                              <a:gs pos="0">
                                <a:schemeClr val="accent4"/>
                              </a:gs>
                              <a:gs pos="4000">
                                <a:schemeClr val="accent4">
                                  <a:lumMod val="60000"/>
                                  <a:lumOff val="40000"/>
                                </a:schemeClr>
                              </a:gs>
                              <a:gs pos="87000">
                                <a:schemeClr val="accent4">
                                  <a:lumMod val="20000"/>
                                  <a:lumOff val="80000"/>
                                </a:schemeClr>
                              </a:gs>
                            </a:gsLst>
                            <a:lin ang="5400000"/>
                          </a:gradFill>
                          <a:effectLst/>
                        </a:rPr>
                        <a:t>Zinc </a:t>
                      </a:r>
                      <a:r>
                        <a:rPr lang="en-US" sz="1500" b="1" cap="none" spc="0" dirty="0">
                          <a:ln w="12700" cmpd="sng">
                            <a:solidFill>
                              <a:schemeClr val="accent4"/>
                            </a:solidFill>
                            <a:prstDash val="solid"/>
                          </a:ln>
                          <a:gradFill>
                            <a:gsLst>
                              <a:gs pos="0">
                                <a:schemeClr val="accent4"/>
                              </a:gs>
                              <a:gs pos="4000">
                                <a:schemeClr val="accent4">
                                  <a:lumMod val="60000"/>
                                  <a:lumOff val="40000"/>
                                </a:schemeClr>
                              </a:gs>
                              <a:gs pos="87000">
                                <a:schemeClr val="accent4">
                                  <a:lumMod val="20000"/>
                                  <a:lumOff val="80000"/>
                                </a:schemeClr>
                              </a:gs>
                            </a:gsLst>
                            <a:lin ang="5400000"/>
                          </a:gradFill>
                          <a:effectLst/>
                        </a:rPr>
                        <a:t>(mg/kg</a:t>
                      </a:r>
                      <a:r>
                        <a:rPr lang="en-US" sz="1500" b="1" cap="none" spc="0" dirty="0" smtClean="0">
                          <a:ln w="12700" cmpd="sng">
                            <a:solidFill>
                              <a:schemeClr val="accent4"/>
                            </a:solidFill>
                            <a:prstDash val="solid"/>
                          </a:ln>
                          <a:gradFill>
                            <a:gsLst>
                              <a:gs pos="0">
                                <a:schemeClr val="accent4"/>
                              </a:gs>
                              <a:gs pos="4000">
                                <a:schemeClr val="accent4">
                                  <a:lumMod val="60000"/>
                                  <a:lumOff val="40000"/>
                                </a:schemeClr>
                              </a:gs>
                              <a:gs pos="87000">
                                <a:schemeClr val="accent4">
                                  <a:lumMod val="20000"/>
                                  <a:lumOff val="80000"/>
                                </a:schemeClr>
                              </a:gs>
                            </a:gsLst>
                            <a:lin ang="5400000"/>
                          </a:gradFill>
                          <a:effectLst/>
                        </a:rPr>
                        <a:t>)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  <a:defRPr/>
                      </a:pPr>
                      <a:r>
                        <a:rPr lang="fr-FR" sz="1500" b="1" cap="none" spc="0" dirty="0" err="1" smtClean="0">
                          <a:ln w="12700" cmpd="sng">
                            <a:solidFill>
                              <a:schemeClr val="accent4"/>
                            </a:solidFill>
                            <a:prstDash val="solid"/>
                          </a:ln>
                          <a:gradFill>
                            <a:gsLst>
                              <a:gs pos="0">
                                <a:schemeClr val="accent4"/>
                              </a:gs>
                              <a:gs pos="4000">
                                <a:schemeClr val="accent4">
                                  <a:lumMod val="60000"/>
                                  <a:lumOff val="40000"/>
                                </a:schemeClr>
                              </a:gs>
                              <a:gs pos="87000">
                                <a:schemeClr val="accent4">
                                  <a:lumMod val="20000"/>
                                  <a:lumOff val="80000"/>
                                </a:schemeClr>
                              </a:gs>
                            </a:gsLst>
                            <a:lin ang="5400000"/>
                          </a:gradFill>
                          <a:effectLst/>
                        </a:rPr>
                        <a:t>Protein</a:t>
                      </a:r>
                      <a:r>
                        <a:rPr lang="fr-FR" sz="1500" b="1" cap="none" spc="0" dirty="0" smtClean="0">
                          <a:ln w="12700" cmpd="sng">
                            <a:solidFill>
                              <a:schemeClr val="accent4"/>
                            </a:solidFill>
                            <a:prstDash val="solid"/>
                          </a:ln>
                          <a:gradFill>
                            <a:gsLst>
                              <a:gs pos="0">
                                <a:schemeClr val="accent4"/>
                              </a:gs>
                              <a:gs pos="4000">
                                <a:schemeClr val="accent4">
                                  <a:lumMod val="60000"/>
                                  <a:lumOff val="40000"/>
                                </a:schemeClr>
                              </a:gs>
                              <a:gs pos="87000">
                                <a:schemeClr val="accent4">
                                  <a:lumMod val="20000"/>
                                  <a:lumOff val="80000"/>
                                </a:schemeClr>
                              </a:gs>
                            </a:gsLst>
                            <a:lin ang="5400000"/>
                          </a:gradFill>
                          <a:effectLst/>
                        </a:rPr>
                        <a:t> (g/kg)</a:t>
                      </a:r>
                      <a:endParaRPr lang="en-US" sz="1500" b="1" cap="none" spc="0" dirty="0" smtClean="0">
                        <a:ln w="12700" cmpd="sng">
                          <a:solidFill>
                            <a:schemeClr val="accent4"/>
                          </a:solidFill>
                          <a:prstDash val="solid"/>
                        </a:ln>
                        <a:gradFill>
                          <a:gsLst>
                            <a:gs pos="0">
                              <a:schemeClr val="accent4"/>
                            </a:gs>
                            <a:gs pos="4000">
                              <a:schemeClr val="accent4">
                                <a:lumMod val="60000"/>
                                <a:lumOff val="40000"/>
                              </a:schemeClr>
                            </a:gs>
                            <a:gs pos="87000">
                              <a:schemeClr val="accent4">
                                <a:lumMod val="20000"/>
                                <a:lumOff val="80000"/>
                              </a:schemeClr>
                            </a:gs>
                          </a:gsLst>
                          <a:lin ang="5400000"/>
                        </a:gradFill>
                        <a:effectLst/>
                      </a:endParaRPr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sz="1500" b="1" cap="none" spc="0" dirty="0" smtClean="0">
                          <a:ln w="12700" cmpd="sng">
                            <a:solidFill>
                              <a:schemeClr val="accent4"/>
                            </a:solidFill>
                            <a:prstDash val="solid"/>
                          </a:ln>
                          <a:gradFill>
                            <a:gsLst>
                              <a:gs pos="0">
                                <a:schemeClr val="accent4"/>
                              </a:gs>
                              <a:gs pos="4000">
                                <a:schemeClr val="accent4">
                                  <a:lumMod val="60000"/>
                                  <a:lumOff val="40000"/>
                                </a:schemeClr>
                              </a:gs>
                              <a:gs pos="87000">
                                <a:schemeClr val="accent4">
                                  <a:lumMod val="20000"/>
                                  <a:lumOff val="80000"/>
                                </a:schemeClr>
                              </a:gs>
                            </a:gsLst>
                            <a:lin ang="5400000"/>
                          </a:gradFill>
                          <a:effectLst/>
                        </a:rPr>
                        <a:t>Vitamin </a:t>
                      </a:r>
                      <a:r>
                        <a:rPr lang="en-US" sz="1500" b="1" cap="none" spc="0" dirty="0">
                          <a:ln w="12700" cmpd="sng">
                            <a:solidFill>
                              <a:schemeClr val="accent4"/>
                            </a:solidFill>
                            <a:prstDash val="solid"/>
                          </a:ln>
                          <a:gradFill>
                            <a:gsLst>
                              <a:gs pos="0">
                                <a:schemeClr val="accent4"/>
                              </a:gs>
                              <a:gs pos="4000">
                                <a:schemeClr val="accent4">
                                  <a:lumMod val="60000"/>
                                  <a:lumOff val="40000"/>
                                </a:schemeClr>
                              </a:gs>
                              <a:gs pos="87000">
                                <a:schemeClr val="accent4">
                                  <a:lumMod val="20000"/>
                                  <a:lumOff val="80000"/>
                                </a:schemeClr>
                              </a:gs>
                            </a:gsLst>
                            <a:lin ang="5400000"/>
                          </a:gradFill>
                          <a:effectLst/>
                        </a:rPr>
                        <a:t>B3 or Niacin (mg/kg)</a:t>
                      </a:r>
                      <a:r>
                        <a:rPr lang="en-US" sz="1500" dirty="0">
                          <a:effectLst/>
                        </a:rPr>
                        <a:t>	</a:t>
                      </a:r>
                      <a:endParaRPr lang="fr-FR" sz="1500" dirty="0">
                        <a:effectLst/>
                        <a:latin typeface="Calibri" charset="0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8" name="ZoneTexte 7"/>
          <p:cNvSpPr txBox="1"/>
          <p:nvPr/>
        </p:nvSpPr>
        <p:spPr>
          <a:xfrm>
            <a:off x="6691058" y="425919"/>
            <a:ext cx="360179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‘</a:t>
            </a:r>
            <a:r>
              <a:rPr lang="fr-FR" sz="1600" dirty="0" err="1"/>
              <a:t>Magnesium</a:t>
            </a:r>
            <a:r>
              <a:rPr lang="fr-FR" sz="1600" dirty="0"/>
              <a:t> (mg/kg)’, </a:t>
            </a:r>
          </a:p>
          <a:p>
            <a:r>
              <a:rPr lang="fr-FR" sz="1600" dirty="0"/>
              <a:t>‘</a:t>
            </a:r>
            <a:r>
              <a:rPr lang="fr-FR" sz="1600" dirty="0" err="1"/>
              <a:t>Phosphorus</a:t>
            </a:r>
            <a:r>
              <a:rPr lang="fr-FR" sz="1600" dirty="0"/>
              <a:t> (mg/kg)’, </a:t>
            </a:r>
          </a:p>
          <a:p>
            <a:r>
              <a:rPr lang="fr-FR" sz="1600" dirty="0"/>
              <a:t>‘Potassium (mg/kg)’,</a:t>
            </a:r>
          </a:p>
          <a:p>
            <a:r>
              <a:rPr lang="fr-FR" sz="1600" dirty="0"/>
              <a:t>‘Sodium (mg/kg)’, </a:t>
            </a:r>
          </a:p>
          <a:p>
            <a:r>
              <a:rPr lang="fr-FR" sz="1600" dirty="0"/>
              <a:t>‘Zinc (mg/kg)’,</a:t>
            </a:r>
          </a:p>
          <a:p>
            <a:r>
              <a:rPr lang="fr-FR" sz="1600" dirty="0"/>
              <a:t>‘</a:t>
            </a:r>
            <a:r>
              <a:rPr lang="fr-FR" sz="1600" dirty="0" err="1"/>
              <a:t>Vitamin</a:t>
            </a:r>
            <a:r>
              <a:rPr lang="fr-FR" sz="1600" dirty="0"/>
              <a:t> C (mg/kg)’, </a:t>
            </a:r>
          </a:p>
          <a:p>
            <a:r>
              <a:rPr lang="fr-FR" sz="1600" dirty="0"/>
              <a:t>‘</a:t>
            </a:r>
            <a:r>
              <a:rPr lang="fr-FR" sz="1600" dirty="0" err="1"/>
              <a:t>Vitamin</a:t>
            </a:r>
            <a:r>
              <a:rPr lang="fr-FR" sz="1600" dirty="0"/>
              <a:t> B1 or </a:t>
            </a:r>
            <a:r>
              <a:rPr lang="fr-FR" sz="1600" dirty="0" err="1"/>
              <a:t>Thiamin</a:t>
            </a:r>
            <a:r>
              <a:rPr lang="fr-FR" sz="1600" dirty="0"/>
              <a:t> (mg/kg)’, </a:t>
            </a:r>
          </a:p>
          <a:p>
            <a:r>
              <a:rPr lang="fr-FR" sz="1600" dirty="0"/>
              <a:t>‘</a:t>
            </a:r>
            <a:r>
              <a:rPr lang="fr-FR" sz="1600" dirty="0" err="1"/>
              <a:t>Vitamin</a:t>
            </a:r>
            <a:r>
              <a:rPr lang="fr-FR" sz="1600" dirty="0"/>
              <a:t> B2 or </a:t>
            </a:r>
            <a:r>
              <a:rPr lang="fr-FR" sz="1600" dirty="0" err="1"/>
              <a:t>Riboflavin</a:t>
            </a:r>
            <a:r>
              <a:rPr lang="fr-FR" sz="1600" dirty="0"/>
              <a:t> (mg/kg)’, </a:t>
            </a:r>
          </a:p>
          <a:p>
            <a:r>
              <a:rPr lang="fr-FR" sz="1600" dirty="0"/>
              <a:t>‘</a:t>
            </a:r>
            <a:r>
              <a:rPr lang="fr-FR" sz="1600" dirty="0" err="1"/>
              <a:t>Vitamin</a:t>
            </a:r>
            <a:r>
              <a:rPr lang="fr-FR" sz="1600" dirty="0"/>
              <a:t> B3 or </a:t>
            </a:r>
            <a:r>
              <a:rPr lang="fr-FR" sz="1600" dirty="0" err="1"/>
              <a:t>Niacin</a:t>
            </a:r>
            <a:r>
              <a:rPr lang="fr-FR" sz="1600" dirty="0"/>
              <a:t> (mg/kg)’,</a:t>
            </a:r>
          </a:p>
          <a:p>
            <a:r>
              <a:rPr lang="fr-FR" sz="1600" dirty="0"/>
              <a:t>‘</a:t>
            </a:r>
            <a:r>
              <a:rPr lang="fr-FR" sz="1600" dirty="0" err="1"/>
              <a:t>Vitamin</a:t>
            </a:r>
            <a:r>
              <a:rPr lang="fr-FR" sz="1600" dirty="0"/>
              <a:t> B6 (mg/kg)’, </a:t>
            </a:r>
          </a:p>
          <a:p>
            <a:r>
              <a:rPr lang="fr-FR" sz="1600" dirty="0"/>
              <a:t>‘</a:t>
            </a:r>
            <a:r>
              <a:rPr lang="fr-FR" sz="1600" dirty="0" err="1"/>
              <a:t>Vitamin</a:t>
            </a:r>
            <a:r>
              <a:rPr lang="fr-FR" sz="1600" dirty="0"/>
              <a:t> B9 or Folate (µg/kg)’</a:t>
            </a:r>
          </a:p>
          <a:p>
            <a:endParaRPr lang="fr-FR" sz="1600" dirty="0"/>
          </a:p>
        </p:txBody>
      </p:sp>
      <p:sp>
        <p:nvSpPr>
          <p:cNvPr id="10" name="ZoneTexte 9"/>
          <p:cNvSpPr txBox="1"/>
          <p:nvPr/>
        </p:nvSpPr>
        <p:spPr>
          <a:xfrm>
            <a:off x="3260345" y="456053"/>
            <a:ext cx="3430713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‘</a:t>
            </a:r>
            <a:r>
              <a:rPr lang="fr-FR" sz="1600" dirty="0"/>
              <a:t>Sodium (mg/kg)’, </a:t>
            </a:r>
          </a:p>
          <a:p>
            <a:r>
              <a:rPr lang="fr-FR" sz="1600" dirty="0"/>
              <a:t>‘Zinc (mg/kg)’,</a:t>
            </a:r>
          </a:p>
          <a:p>
            <a:r>
              <a:rPr lang="fr-FR" sz="1600" dirty="0"/>
              <a:t>‘</a:t>
            </a:r>
            <a:r>
              <a:rPr lang="fr-FR" sz="1600" dirty="0" err="1"/>
              <a:t>Vitamin</a:t>
            </a:r>
            <a:r>
              <a:rPr lang="fr-FR" sz="1600" dirty="0"/>
              <a:t> C (mg/kg)’, </a:t>
            </a:r>
          </a:p>
          <a:p>
            <a:r>
              <a:rPr lang="fr-FR" sz="1600" dirty="0"/>
              <a:t>‘</a:t>
            </a:r>
            <a:r>
              <a:rPr lang="fr-FR" sz="1600" dirty="0" err="1"/>
              <a:t>Vitamin</a:t>
            </a:r>
            <a:r>
              <a:rPr lang="fr-FR" sz="1600" dirty="0"/>
              <a:t> B1 or </a:t>
            </a:r>
            <a:r>
              <a:rPr lang="fr-FR" sz="1600" dirty="0" err="1"/>
              <a:t>Thiamin</a:t>
            </a:r>
            <a:r>
              <a:rPr lang="fr-FR" sz="1600" dirty="0"/>
              <a:t> (mg/kg)’, </a:t>
            </a:r>
          </a:p>
          <a:p>
            <a:r>
              <a:rPr lang="fr-FR" sz="1600" dirty="0"/>
              <a:t>‘</a:t>
            </a:r>
            <a:r>
              <a:rPr lang="fr-FR" sz="1600" dirty="0" err="1"/>
              <a:t>Vitamin</a:t>
            </a:r>
            <a:r>
              <a:rPr lang="fr-FR" sz="1600" dirty="0"/>
              <a:t> B2 or </a:t>
            </a:r>
            <a:r>
              <a:rPr lang="fr-FR" sz="1600" dirty="0" err="1"/>
              <a:t>Riboflavin</a:t>
            </a:r>
            <a:r>
              <a:rPr lang="fr-FR" sz="1600" dirty="0"/>
              <a:t> (mg/kg)’, </a:t>
            </a:r>
          </a:p>
          <a:p>
            <a:r>
              <a:rPr lang="fr-FR" sz="1600" dirty="0"/>
              <a:t>‘</a:t>
            </a:r>
            <a:r>
              <a:rPr lang="fr-FR" sz="1600" dirty="0" err="1"/>
              <a:t>Vitamin</a:t>
            </a:r>
            <a:r>
              <a:rPr lang="fr-FR" sz="1600" dirty="0"/>
              <a:t> B3 or </a:t>
            </a:r>
            <a:r>
              <a:rPr lang="fr-FR" sz="1600" dirty="0" err="1"/>
              <a:t>Niacin</a:t>
            </a:r>
            <a:r>
              <a:rPr lang="fr-FR" sz="1600" dirty="0"/>
              <a:t> (mg/kg)’,</a:t>
            </a:r>
          </a:p>
          <a:p>
            <a:r>
              <a:rPr lang="fr-FR" sz="1600" dirty="0"/>
              <a:t>‘</a:t>
            </a:r>
            <a:r>
              <a:rPr lang="fr-FR" sz="1600" dirty="0" err="1"/>
              <a:t>Vitamin</a:t>
            </a:r>
            <a:r>
              <a:rPr lang="fr-FR" sz="1600" dirty="0"/>
              <a:t> B6 (mg/kg)’, </a:t>
            </a:r>
          </a:p>
          <a:p>
            <a:r>
              <a:rPr lang="fr-FR" sz="1600" dirty="0"/>
              <a:t>‘</a:t>
            </a:r>
            <a:r>
              <a:rPr lang="fr-FR" sz="1600" dirty="0" err="1"/>
              <a:t>Vitamin</a:t>
            </a:r>
            <a:r>
              <a:rPr lang="fr-FR" sz="1600" dirty="0"/>
              <a:t> B9 or Folate (µg/kg</a:t>
            </a:r>
            <a:r>
              <a:rPr lang="fr-FR" sz="1600" dirty="0" smtClean="0"/>
              <a:t>)’</a:t>
            </a:r>
          </a:p>
          <a:p>
            <a:r>
              <a:rPr lang="fr-FR" sz="1600" dirty="0"/>
              <a:t>‘Calcium (mg/kg)’, </a:t>
            </a:r>
          </a:p>
          <a:p>
            <a:r>
              <a:rPr lang="fr-FR" sz="1600" dirty="0"/>
              <a:t>‘</a:t>
            </a:r>
            <a:r>
              <a:rPr lang="fr-FR" sz="1600" dirty="0" err="1"/>
              <a:t>Iron</a:t>
            </a:r>
            <a:r>
              <a:rPr lang="fr-FR" sz="1600" dirty="0"/>
              <a:t> (mg/kg)’, </a:t>
            </a:r>
          </a:p>
          <a:p>
            <a:endParaRPr lang="fr-FR" sz="1600" dirty="0"/>
          </a:p>
          <a:p>
            <a:endParaRPr lang="fr-FR" sz="1600" dirty="0"/>
          </a:p>
        </p:txBody>
      </p:sp>
      <p:sp>
        <p:nvSpPr>
          <p:cNvPr id="11" name="Rectangle 10"/>
          <p:cNvSpPr/>
          <p:nvPr/>
        </p:nvSpPr>
        <p:spPr>
          <a:xfrm>
            <a:off x="212345" y="486112"/>
            <a:ext cx="6096000" cy="310854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sz="1600" dirty="0" err="1"/>
              <a:t>Energy</a:t>
            </a:r>
            <a:r>
              <a:rPr lang="fr-FR" sz="1600" dirty="0"/>
              <a:t> (kJ/kg)</a:t>
            </a:r>
          </a:p>
          <a:p>
            <a:r>
              <a:rPr lang="fr-FR" sz="1600" dirty="0"/>
              <a:t>‘</a:t>
            </a:r>
            <a:r>
              <a:rPr lang="fr-FR" sz="1600" dirty="0" err="1"/>
              <a:t>Protein</a:t>
            </a:r>
            <a:r>
              <a:rPr lang="fr-FR" sz="1600" dirty="0"/>
              <a:t> (g/kg)’, </a:t>
            </a:r>
          </a:p>
          <a:p>
            <a:r>
              <a:rPr lang="fr-FR" sz="1600" dirty="0"/>
              <a:t>‘Carbohydrate (g/kg)’, </a:t>
            </a:r>
          </a:p>
          <a:p>
            <a:r>
              <a:rPr lang="fr-FR" sz="1600" dirty="0"/>
              <a:t>‘Fat (g/kg)’, </a:t>
            </a:r>
          </a:p>
          <a:p>
            <a:r>
              <a:rPr lang="fr-FR" sz="1600" dirty="0"/>
              <a:t>‘</a:t>
            </a:r>
            <a:r>
              <a:rPr lang="fr-FR" sz="1600" dirty="0" err="1"/>
              <a:t>Sugars</a:t>
            </a:r>
            <a:r>
              <a:rPr lang="fr-FR" sz="1600" dirty="0"/>
              <a:t> (g/kg)’, </a:t>
            </a:r>
          </a:p>
          <a:p>
            <a:r>
              <a:rPr lang="fr-FR" sz="1600" dirty="0"/>
              <a:t>‘Fibres (g/kg)’, </a:t>
            </a:r>
          </a:p>
          <a:p>
            <a:r>
              <a:rPr lang="fr-FR" sz="1600" dirty="0"/>
              <a:t>‘</a:t>
            </a:r>
            <a:r>
              <a:rPr lang="fr-FR" sz="1600" dirty="0" err="1"/>
              <a:t>Ash</a:t>
            </a:r>
            <a:r>
              <a:rPr lang="fr-FR" sz="1600" dirty="0"/>
              <a:t> (g/kg)’, </a:t>
            </a:r>
          </a:p>
          <a:p>
            <a:r>
              <a:rPr lang="fr-FR" sz="1600" dirty="0"/>
              <a:t>‘</a:t>
            </a:r>
            <a:r>
              <a:rPr lang="fr-FR" sz="1600" dirty="0" err="1"/>
              <a:t>Alcohol</a:t>
            </a:r>
            <a:r>
              <a:rPr lang="fr-FR" sz="1600" dirty="0"/>
              <a:t> (g/kg)’, </a:t>
            </a:r>
          </a:p>
          <a:p>
            <a:r>
              <a:rPr lang="fr-FR" sz="1600" dirty="0"/>
              <a:t>‘FA </a:t>
            </a:r>
            <a:r>
              <a:rPr lang="fr-FR" sz="1600" dirty="0" err="1"/>
              <a:t>saturated</a:t>
            </a:r>
            <a:r>
              <a:rPr lang="fr-FR" sz="1600" dirty="0"/>
              <a:t> (g/kg)’, </a:t>
            </a:r>
          </a:p>
          <a:p>
            <a:r>
              <a:rPr lang="fr-FR" sz="1600" dirty="0"/>
              <a:t>‘FA mono (g/kg)’,</a:t>
            </a:r>
          </a:p>
          <a:p>
            <a:r>
              <a:rPr lang="fr-FR" sz="1600" dirty="0"/>
              <a:t>‘FA poly (g/kg)’, </a:t>
            </a:r>
          </a:p>
          <a:p>
            <a:r>
              <a:rPr lang="fr-FR" sz="1600" dirty="0"/>
              <a:t>‘Salt (g/kg)’, </a:t>
            </a:r>
          </a:p>
        </p:txBody>
      </p:sp>
      <p:sp>
        <p:nvSpPr>
          <p:cNvPr id="12" name="Flèche vers la droite 11"/>
          <p:cNvSpPr/>
          <p:nvPr/>
        </p:nvSpPr>
        <p:spPr>
          <a:xfrm rot="2448618">
            <a:off x="5978970" y="2727422"/>
            <a:ext cx="1041461" cy="105667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Flèche vers la droite 12"/>
          <p:cNvSpPr/>
          <p:nvPr/>
        </p:nvSpPr>
        <p:spPr>
          <a:xfrm rot="6678650">
            <a:off x="4698730" y="2664345"/>
            <a:ext cx="1041461" cy="105667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/>
          <p:cNvSpPr/>
          <p:nvPr/>
        </p:nvSpPr>
        <p:spPr>
          <a:xfrm>
            <a:off x="8220922" y="4287520"/>
            <a:ext cx="2813444" cy="2235200"/>
          </a:xfrm>
          <a:prstGeom prst="rect">
            <a:avLst/>
          </a:prstGeom>
          <a:solidFill>
            <a:schemeClr val="tx2">
              <a:lumMod val="1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/>
          <p:cNvSpPr/>
          <p:nvPr/>
        </p:nvSpPr>
        <p:spPr>
          <a:xfrm>
            <a:off x="5179730" y="4271937"/>
            <a:ext cx="2813444" cy="2235200"/>
          </a:xfrm>
          <a:prstGeom prst="rect">
            <a:avLst/>
          </a:prstGeom>
          <a:solidFill>
            <a:schemeClr val="tx2">
              <a:lumMod val="1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/>
          <p:cNvSpPr/>
          <p:nvPr/>
        </p:nvSpPr>
        <p:spPr>
          <a:xfrm>
            <a:off x="2118217" y="4243928"/>
            <a:ext cx="2813444" cy="2235200"/>
          </a:xfrm>
          <a:prstGeom prst="rect">
            <a:avLst/>
          </a:prstGeom>
          <a:solidFill>
            <a:schemeClr val="tx2">
              <a:lumMod val="1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69835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555846" y="641445"/>
            <a:ext cx="9000646" cy="1052772"/>
          </a:xfrm>
        </p:spPr>
        <p:txBody>
          <a:bodyPr/>
          <a:lstStyle/>
          <a:p>
            <a:r>
              <a:rPr lang="fr-FR" dirty="0" err="1" smtClean="0"/>
              <a:t>Some</a:t>
            </a:r>
            <a:r>
              <a:rPr lang="fr-FR" dirty="0" smtClean="0"/>
              <a:t> </a:t>
            </a:r>
            <a:r>
              <a:rPr lang="fr-FR" dirty="0" err="1" smtClean="0"/>
              <a:t>Nutrients</a:t>
            </a:r>
            <a:r>
              <a:rPr lang="fr-FR" dirty="0" smtClean="0"/>
              <a:t> DO </a:t>
            </a:r>
            <a:r>
              <a:rPr lang="fr-FR" dirty="0" err="1" smtClean="0"/>
              <a:t>interact</a:t>
            </a:r>
            <a:r>
              <a:rPr lang="fr-FR" dirty="0" smtClean="0"/>
              <a:t> </a:t>
            </a:r>
            <a:r>
              <a:rPr lang="fr-FR" dirty="0" err="1" smtClean="0"/>
              <a:t>with</a:t>
            </a:r>
            <a:r>
              <a:rPr lang="fr-FR" dirty="0" smtClean="0"/>
              <a:t> </a:t>
            </a:r>
            <a:r>
              <a:rPr lang="fr-FR" dirty="0" err="1" smtClean="0"/>
              <a:t>footprint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746" y="1165368"/>
            <a:ext cx="7248788" cy="3055205"/>
          </a:xfr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3754" y="3709275"/>
            <a:ext cx="5518245" cy="3135077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730474" y="4978464"/>
            <a:ext cx="5763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</a:t>
            </a:r>
            <a:r>
              <a:rPr lang="fr-FR" dirty="0" smtClean="0"/>
              <a:t>cceptable </a:t>
            </a:r>
            <a:r>
              <a:rPr lang="fr-FR" dirty="0" err="1" smtClean="0"/>
              <a:t>predictive</a:t>
            </a:r>
            <a:r>
              <a:rPr lang="fr-FR" dirty="0" smtClean="0"/>
              <a:t> model 20% fitness and </a:t>
            </a:r>
            <a:r>
              <a:rPr lang="fr-FR" dirty="0" err="1" smtClean="0"/>
              <a:t>accuracy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18358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jpeg"/></Relationships>
</file>

<file path=ppt/theme/theme1.xml><?xml version="1.0" encoding="utf-8"?>
<a:theme xmlns:a="http://schemas.openxmlformats.org/drawingml/2006/main" name="1_Traînée de condensation">
  <a:themeElements>
    <a:clrScheme name="Traînée de condensation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01D17D"/>
      </a:accent1>
      <a:accent2>
        <a:srgbClr val="84C72A"/>
      </a:accent2>
      <a:accent3>
        <a:srgbClr val="E1D126"/>
      </a:accent3>
      <a:accent4>
        <a:srgbClr val="E29932"/>
      </a:accent4>
      <a:accent5>
        <a:srgbClr val="E56526"/>
      </a:accent5>
      <a:accent6>
        <a:srgbClr val="D63731"/>
      </a:accent6>
      <a:hlink>
        <a:srgbClr val="35FA7F"/>
      </a:hlink>
      <a:folHlink>
        <a:srgbClr val="BAFC85"/>
      </a:folHlink>
    </a:clrScheme>
    <a:fontScheme name="Traînée de condensation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raînée de condensation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2B2A868B-6BC2-4B3E-98B9-1258F41035DE}"/>
    </a:ext>
  </a:extLst>
</a:theme>
</file>

<file path=ppt/theme/theme2.xml><?xml version="1.0" encoding="utf-8"?>
<a:theme xmlns:a="http://schemas.openxmlformats.org/drawingml/2006/main" name="Madison">
  <a:themeElements>
    <a:clrScheme name="Madison">
      <a:dk1>
        <a:sysClr val="windowText" lastClr="000000"/>
      </a:dk1>
      <a:lt1>
        <a:sysClr val="window" lastClr="FFFFFF"/>
      </a:lt1>
      <a:dk2>
        <a:srgbClr val="1F2D29"/>
      </a:dk2>
      <a:lt2>
        <a:srgbClr val="C5FAEB"/>
      </a:lt2>
      <a:accent1>
        <a:srgbClr val="A1D68B"/>
      </a:accent1>
      <a:accent2>
        <a:srgbClr val="5EC795"/>
      </a:accent2>
      <a:accent3>
        <a:srgbClr val="4DADCF"/>
      </a:accent3>
      <a:accent4>
        <a:srgbClr val="CDB756"/>
      </a:accent4>
      <a:accent5>
        <a:srgbClr val="E29C36"/>
      </a:accent5>
      <a:accent6>
        <a:srgbClr val="8EC0C1"/>
      </a:accent6>
      <a:hlink>
        <a:srgbClr val="6D9D9B"/>
      </a:hlink>
      <a:folHlink>
        <a:srgbClr val="6D8583"/>
      </a:folHlink>
    </a:clrScheme>
    <a:fontScheme name="Madison">
      <a:maj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dison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alpha val="88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dison" id="{025CB5FB-2DD3-45EE-B6F0-CC461540EB19}" vid="{6AC10936-2DFC-4054-9ADF-B5E2C5F86190}"/>
    </a:ext>
  </a:extLst>
</a:theme>
</file>

<file path=ppt/theme/theme3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Bureau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Vapor Trail</Template>
  <TotalTime>6554</TotalTime>
  <Words>582</Words>
  <Application>Microsoft Macintosh PowerPoint</Application>
  <PresentationFormat>Grand écran</PresentationFormat>
  <Paragraphs>104</Paragraphs>
  <Slides>18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18</vt:i4>
      </vt:variant>
    </vt:vector>
  </HeadingPairs>
  <TitlesOfParts>
    <vt:vector size="27" baseType="lpstr">
      <vt:lpstr>Calibri</vt:lpstr>
      <vt:lpstr>Century Gothic</vt:lpstr>
      <vt:lpstr>Mangal</vt:lpstr>
      <vt:lpstr>MS Shell Dlg 2</vt:lpstr>
      <vt:lpstr>Wingdings</vt:lpstr>
      <vt:lpstr>Wingdings 3</vt:lpstr>
      <vt:lpstr>Arial</vt:lpstr>
      <vt:lpstr>1_Traînée de condensation</vt:lpstr>
      <vt:lpstr>Madison</vt:lpstr>
      <vt:lpstr>Dietary quality Environmental Impact</vt:lpstr>
      <vt:lpstr>Food has a tremendous environmental  footprint</vt:lpstr>
      <vt:lpstr>Présentation PowerPoint</vt:lpstr>
      <vt:lpstr>Présentation PowerPoint</vt:lpstr>
      <vt:lpstr>Data Sources</vt:lpstr>
      <vt:lpstr>Food Categories</vt:lpstr>
      <vt:lpstr>Sub Questions</vt:lpstr>
      <vt:lpstr>Nutrients</vt:lpstr>
      <vt:lpstr>Some Nutrients DO interact with footprint</vt:lpstr>
      <vt:lpstr>Was this predictible?</vt:lpstr>
      <vt:lpstr>Food Groups </vt:lpstr>
      <vt:lpstr>Was this predictible?</vt:lpstr>
      <vt:lpstr>Is there more to squeeze out this df ? </vt:lpstr>
      <vt:lpstr>Food for thought</vt:lpstr>
      <vt:lpstr>THANK YOU</vt:lpstr>
      <vt:lpstr>Sources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15.0041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Mid bootcamp project</dc:title>
  <dc:creator>anne sophie nyob</dc:creator>
  <cp:lastModifiedBy>anne sophie nyob</cp:lastModifiedBy>
  <cp:revision>49</cp:revision>
  <dcterms:created xsi:type="dcterms:W3CDTF">2024-02-09T13:32:05Z</dcterms:created>
  <dcterms:modified xsi:type="dcterms:W3CDTF">2024-02-16T16:11:19Z</dcterms:modified>
</cp:coreProperties>
</file>